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37"/>
  </p:notesMasterIdLst>
  <p:handoutMasterIdLst>
    <p:handoutMasterId r:id="rId38"/>
  </p:handoutMasterIdLst>
  <p:sldIdLst>
    <p:sldId id="257" r:id="rId2"/>
    <p:sldId id="319" r:id="rId3"/>
    <p:sldId id="320" r:id="rId4"/>
    <p:sldId id="321" r:id="rId5"/>
    <p:sldId id="805" r:id="rId6"/>
    <p:sldId id="759" r:id="rId7"/>
    <p:sldId id="791" r:id="rId8"/>
    <p:sldId id="793" r:id="rId9"/>
    <p:sldId id="811" r:id="rId10"/>
    <p:sldId id="810" r:id="rId11"/>
    <p:sldId id="792" r:id="rId12"/>
    <p:sldId id="764" r:id="rId13"/>
    <p:sldId id="806" r:id="rId14"/>
    <p:sldId id="754" r:id="rId15"/>
    <p:sldId id="330" r:id="rId16"/>
    <p:sldId id="795" r:id="rId17"/>
    <p:sldId id="796" r:id="rId18"/>
    <p:sldId id="797" r:id="rId19"/>
    <p:sldId id="772" r:id="rId20"/>
    <p:sldId id="799" r:id="rId21"/>
    <p:sldId id="798" r:id="rId22"/>
    <p:sldId id="800" r:id="rId23"/>
    <p:sldId id="801" r:id="rId24"/>
    <p:sldId id="813" r:id="rId25"/>
    <p:sldId id="814" r:id="rId26"/>
    <p:sldId id="808" r:id="rId27"/>
    <p:sldId id="331" r:id="rId28"/>
    <p:sldId id="760" r:id="rId29"/>
    <p:sldId id="794" r:id="rId30"/>
    <p:sldId id="812" r:id="rId31"/>
    <p:sldId id="802" r:id="rId32"/>
    <p:sldId id="803" r:id="rId33"/>
    <p:sldId id="804" r:id="rId34"/>
    <p:sldId id="807" r:id="rId35"/>
    <p:sldId id="342"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entury Gothic" panose="020B0502020202020204" pitchFamily="34" charset="0"/>
      <p:regular r:id="rId43"/>
      <p:bold r:id="rId44"/>
      <p:italic r:id="rId45"/>
      <p:boldItalic r:id="rId46"/>
    </p:embeddedFont>
    <p:embeddedFont>
      <p:font typeface="Fira Sans Condensed" panose="020B0503050000020004" pitchFamily="34" charset="0"/>
      <p:regular r:id="rId47"/>
      <p:bold r:id="rId48"/>
      <p:italic r:id="rId49"/>
      <p:boldItalic r:id="rId50"/>
    </p:embeddedFont>
    <p:embeddedFont>
      <p:font typeface="Fira Sans Condensed Black" panose="020B0A03050000020004" pitchFamily="34" charset="0"/>
      <p:bold r:id="rId51"/>
      <p:boldItalic r:id="rId52"/>
    </p:embeddedFont>
    <p:embeddedFont>
      <p:font typeface="Fira Sans Condensed Light" panose="020B0403050000020004" pitchFamily="34" charset="0"/>
      <p:regular r:id="rId53"/>
      <p:italic r:id="rId54"/>
    </p:embeddedFont>
    <p:embeddedFont>
      <p:font typeface="Franklin Gothic Book" panose="020B0503020102020204" pitchFamily="34" charset="0"/>
      <p:regular r:id="rId55"/>
      <p:italic r:id="rId56"/>
    </p:embeddedFont>
    <p:embeddedFont>
      <p:font typeface="Montserrat" panose="00000500000000000000" pitchFamily="2"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
      <p:font typeface="Times" panose="02020603050405020304" pitchFamily="18" charset="0"/>
      <p:regular r:id="rId65"/>
      <p:bold r:id="rId66"/>
      <p:italic r:id="rId67"/>
      <p:boldItalic r:id="rId68"/>
    </p:embeddedFont>
    <p:embeddedFont>
      <p:font typeface="Verdana" panose="020B060403050404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gIMfk1ctLlAnUI64G7g+l5YngWE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C6C4"/>
    <a:srgbClr val="A93E31"/>
    <a:srgbClr val="6C9FB4"/>
    <a:srgbClr val="D9EDF3"/>
    <a:srgbClr val="F3D8C2"/>
    <a:srgbClr val="DBAC49"/>
    <a:srgbClr val="FFF3D6"/>
    <a:srgbClr val="244A70"/>
    <a:srgbClr val="8BACCC"/>
    <a:srgbClr val="E44C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1E75FE-FB52-4837-81D2-9B6E1FB0801F}">
  <a:tblStyle styleId="{661E75FE-FB52-4837-81D2-9B6E1FB0801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9" autoAdjust="0"/>
    <p:restoredTop sz="93446" autoAdjust="0"/>
  </p:normalViewPr>
  <p:slideViewPr>
    <p:cSldViewPr snapToGrid="0">
      <p:cViewPr>
        <p:scale>
          <a:sx n="80" d="100"/>
          <a:sy n="80" d="100"/>
        </p:scale>
        <p:origin x="82" y="259"/>
      </p:cViewPr>
      <p:guideLst/>
    </p:cSldViewPr>
  </p:slideViewPr>
  <p:notesTextViewPr>
    <p:cViewPr>
      <p:scale>
        <a:sx n="98" d="100"/>
        <a:sy n="98" d="100"/>
      </p:scale>
      <p:origin x="0" y="0"/>
    </p:cViewPr>
  </p:notesTextViewPr>
  <p:notesViewPr>
    <p:cSldViewPr snapToGrid="0">
      <p:cViewPr varScale="1">
        <p:scale>
          <a:sx n="122" d="100"/>
          <a:sy n="122" d="100"/>
        </p:scale>
        <p:origin x="4148"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font" Target="fonts/font30.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82"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13.fntdata"/><Relationship Id="rId72" Type="http://schemas.openxmlformats.org/officeDocument/2006/relationships/font" Target="fonts/font3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font" Target="fonts/font3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33.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DD4795-FD3B-7B78-C0BF-BECFB27CDD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236E57-96A9-9864-8E03-A8D002971A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036CA7-9822-4A09-8911-ACF4E6169C2D}" type="datetimeFigureOut">
              <a:rPr lang="en-US" smtClean="0"/>
              <a:t>11/30/2023</a:t>
            </a:fld>
            <a:endParaRPr lang="en-US"/>
          </a:p>
        </p:txBody>
      </p:sp>
      <p:sp>
        <p:nvSpPr>
          <p:cNvPr id="4" name="Footer Placeholder 3">
            <a:extLst>
              <a:ext uri="{FF2B5EF4-FFF2-40B4-BE49-F238E27FC236}">
                <a16:creationId xmlns:a16="http://schemas.microsoft.com/office/drawing/2014/main" id="{5E8B7F2F-AEC6-32B5-3D4A-C2857E78AB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40259F-2415-0F98-0EEF-C91C15E982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D44C90-012C-4DD3-90A4-B7A999813099}" type="slidenum">
              <a:rPr lang="en-US" smtClean="0"/>
              <a:t>‹#›</a:t>
            </a:fld>
            <a:endParaRPr lang="en-US"/>
          </a:p>
        </p:txBody>
      </p:sp>
    </p:spTree>
    <p:extLst>
      <p:ext uri="{BB962C8B-B14F-4D97-AF65-F5344CB8AC3E}">
        <p14:creationId xmlns:p14="http://schemas.microsoft.com/office/powerpoint/2010/main" val="2414704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093/ej/uead09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9b92c54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129b92c54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endParaRPr dirty="0"/>
          </a:p>
        </p:txBody>
      </p:sp>
      <p:sp>
        <p:nvSpPr>
          <p:cNvPr id="177" name="Google Shape;177;g129b92c54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0</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lvl="1"/>
            <a:r>
              <a:rPr lang="en-US" dirty="0"/>
              <a:t>Open Science Collaboration 2015 sought to replicate 100 papers from top psych journals. Mean effect of replications was half that of originals</a:t>
            </a:r>
          </a:p>
          <a:p>
            <a:pPr lvl="1"/>
            <a:r>
              <a:rPr lang="en-US" dirty="0"/>
              <a:t>Medical studies funded by for profit sources more likely to have +</a:t>
            </a:r>
            <a:r>
              <a:rPr lang="en-US" dirty="0" err="1"/>
              <a:t>ve</a:t>
            </a:r>
            <a:r>
              <a:rPr lang="en-US" dirty="0"/>
              <a:t> effects than nonprofit research</a:t>
            </a:r>
          </a:p>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524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657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https://xkcd.com/882/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398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9037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183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5569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4443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683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7690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31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lvl="1"/>
            <a:r>
              <a:rPr lang="en-US" dirty="0"/>
              <a:t>Open Science Collaboration 2015 sought to replicate 100 papers from top psych journals. Mean effect of replications was half that of originals</a:t>
            </a:r>
          </a:p>
          <a:p>
            <a:pPr lvl="1"/>
            <a:r>
              <a:rPr lang="en-US" dirty="0"/>
              <a:t>Medical studies funded by for profit sources more likely to have +</a:t>
            </a:r>
            <a:r>
              <a:rPr lang="en-US" dirty="0" err="1"/>
              <a:t>ve</a:t>
            </a:r>
            <a:r>
              <a:rPr lang="en-US" dirty="0"/>
              <a:t> effects than nonprofit research</a:t>
            </a:r>
          </a:p>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913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https://docs.iza.org/dp15476.pdf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1218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https://journals.plos.org/plosone/article?id=10.1371/journal.pone.0132382#</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547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https://docs.iza.org/dp15476.pdf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43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https://docs.iza.org/dp15476.pdf</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8881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https://www.science.org/doi/10.1126/science.abb3153#supplementary-materials</a:t>
            </a:r>
          </a:p>
          <a:p>
            <a:pPr marL="400050" lvl="0" indent="-171450" algn="l" rtl="0">
              <a:lnSpc>
                <a:spcPct val="100000"/>
              </a:lnSpc>
              <a:spcBef>
                <a:spcPts val="0"/>
              </a:spcBef>
              <a:spcAft>
                <a:spcPts val="0"/>
              </a:spcAft>
              <a:buSzPts val="1400"/>
              <a:buFont typeface="Arial"/>
              <a:buChar char="•"/>
            </a:pPr>
            <a:r>
              <a:rPr lang="en-US" dirty="0"/>
              <a:t>https://zenodo.org/records/3942437</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6954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r>
              <a:rPr lang="en-US" dirty="0"/>
              <a:t>https://zenodo.org/records/10038843</a:t>
            </a:r>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40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lvl="1"/>
            <a:r>
              <a:rPr lang="en-US" dirty="0"/>
              <a:t>Open Science Collaboration 2015 sought to replicate 100 papers from top psych journals. Mean effect of replications was half that of originals</a:t>
            </a:r>
          </a:p>
          <a:p>
            <a:pPr lvl="1"/>
            <a:r>
              <a:rPr lang="en-US" dirty="0"/>
              <a:t>Medical studies funded by for profit sources more likely to have +</a:t>
            </a:r>
            <a:r>
              <a:rPr lang="en-US" dirty="0" err="1"/>
              <a:t>ve</a:t>
            </a:r>
            <a:r>
              <a:rPr lang="en-US" dirty="0"/>
              <a:t> effects than nonprofit research</a:t>
            </a:r>
          </a:p>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632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https://datacolada.org/109</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7292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dirty="0"/>
              <a:t>https://www.educationnext.org/stubborn-myth-learning-styles-state-teacher-license-prep-materials-debunked-theory/</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627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255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735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00050" lvl="0" indent="-171450" algn="l" rtl="0">
              <a:lnSpc>
                <a:spcPct val="100000"/>
              </a:lnSpc>
              <a:spcBef>
                <a:spcPts val="0"/>
              </a:spcBef>
              <a:spcAft>
                <a:spcPts val="0"/>
              </a:spcAft>
              <a:buSzPts val="1400"/>
              <a:buFont typeface="Arial"/>
              <a:buChar char="•"/>
            </a:pP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665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4510cd52a3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g24510cd52a3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SzPts val="1400"/>
              <a:buFont typeface="Arial"/>
              <a:buNone/>
            </a:pPr>
            <a:r>
              <a:rPr lang="en-US" b="0" i="0" dirty="0">
                <a:solidFill>
                  <a:srgbClr val="2A2A2A"/>
                </a:solidFill>
                <a:effectLst/>
                <a:latin typeface="Source Sans Pro" panose="020B0503030403020204" pitchFamily="34" charset="0"/>
              </a:rPr>
              <a:t>Andreas de Barros, Johanna Fajardo-Gonzalez, Paul </a:t>
            </a:r>
            <a:r>
              <a:rPr lang="en-US" b="0" i="0" dirty="0" err="1">
                <a:solidFill>
                  <a:srgbClr val="2A2A2A"/>
                </a:solidFill>
                <a:effectLst/>
                <a:latin typeface="Source Sans Pro" panose="020B0503030403020204" pitchFamily="34" charset="0"/>
              </a:rPr>
              <a:t>Glewwe</a:t>
            </a:r>
            <a:r>
              <a:rPr lang="en-US" b="0" i="0" dirty="0">
                <a:solidFill>
                  <a:srgbClr val="2A2A2A"/>
                </a:solidFill>
                <a:effectLst/>
                <a:latin typeface="Source Sans Pro" panose="020B0503030403020204" pitchFamily="34" charset="0"/>
              </a:rPr>
              <a:t>, Ashwini Sankar, The Limitations of Activity-Based Instruction to Improve the Productivity of Schooling, </a:t>
            </a:r>
            <a:r>
              <a:rPr lang="en-US" b="0" i="1" dirty="0">
                <a:solidFill>
                  <a:srgbClr val="2A2A2A"/>
                </a:solidFill>
                <a:effectLst/>
                <a:latin typeface="Source Sans Pro" panose="020B0503030403020204" pitchFamily="34" charset="0"/>
              </a:rPr>
              <a:t>The Economic Journal</a:t>
            </a:r>
            <a:r>
              <a:rPr lang="en-US" b="0" i="0" dirty="0">
                <a:solidFill>
                  <a:srgbClr val="2A2A2A"/>
                </a:solidFill>
                <a:effectLst/>
                <a:latin typeface="Source Sans Pro" panose="020B0503030403020204" pitchFamily="34" charset="0"/>
              </a:rPr>
              <a:t>, 2023;, uead099, </a:t>
            </a:r>
            <a:r>
              <a:rPr lang="en-US" b="0" i="0" u="none" strike="noStrike" dirty="0">
                <a:solidFill>
                  <a:srgbClr val="006FB7"/>
                </a:solidFill>
                <a:effectLst/>
                <a:latin typeface="Source Sans Pro" panose="020B0503030403020204" pitchFamily="34" charset="0"/>
                <a:hlinkClick r:id="rId3"/>
              </a:rPr>
              <a:t>https://doi.org/10.1093/ej/uead099</a:t>
            </a:r>
            <a:endParaRPr dirty="0"/>
          </a:p>
        </p:txBody>
      </p:sp>
      <p:sp>
        <p:nvSpPr>
          <p:cNvPr id="929" name="Google Shape;929;g24510cd52a3_0_10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349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J-PAL Content Slide">
  <p:cSld name="J-PAL Content Slide">
    <p:spTree>
      <p:nvGrpSpPr>
        <p:cNvPr id="1" name="Shape 14"/>
        <p:cNvGrpSpPr/>
        <p:nvPr/>
      </p:nvGrpSpPr>
      <p:grpSpPr>
        <a:xfrm>
          <a:off x="0" y="0"/>
          <a:ext cx="0" cy="0"/>
          <a:chOff x="0" y="0"/>
          <a:chExt cx="0" cy="0"/>
        </a:xfrm>
      </p:grpSpPr>
      <p:sp>
        <p:nvSpPr>
          <p:cNvPr id="15" name="Google Shape;15;p63"/>
          <p:cNvSpPr txBox="1">
            <a:spLocks noGrp="1"/>
          </p:cNvSpPr>
          <p:nvPr>
            <p:ph type="body" idx="1"/>
          </p:nvPr>
        </p:nvSpPr>
        <p:spPr>
          <a:xfrm>
            <a:off x="609600" y="1472183"/>
            <a:ext cx="10972800" cy="4709541"/>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63"/>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SzPts val="3200"/>
              <a:buNone/>
              <a:defRPr sz="60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40"/>
              </a:spcBef>
              <a:spcAft>
                <a:spcPts val="0"/>
              </a:spcAft>
              <a:buSzPts val="2200"/>
              <a:buNone/>
              <a:defRPr sz="2400">
                <a:latin typeface="Times New Roman"/>
                <a:ea typeface="Times New Roman"/>
                <a:cs typeface="Times New Roman"/>
                <a:sym typeface="Times New Roman"/>
              </a:defRPr>
            </a:lvl1pPr>
            <a:lvl2pPr lvl="1" algn="ctr">
              <a:lnSpc>
                <a:spcPct val="100000"/>
              </a:lnSpc>
              <a:spcBef>
                <a:spcPts val="800"/>
              </a:spcBef>
              <a:spcAft>
                <a:spcPts val="0"/>
              </a:spcAft>
              <a:buSzPts val="1800"/>
              <a:buNone/>
              <a:defRPr sz="2000"/>
            </a:lvl2pPr>
            <a:lvl3pPr lvl="2" algn="ctr">
              <a:lnSpc>
                <a:spcPct val="100000"/>
              </a:lnSpc>
              <a:spcBef>
                <a:spcPts val="800"/>
              </a:spcBef>
              <a:spcAft>
                <a:spcPts val="0"/>
              </a:spcAft>
              <a:buSzPts val="1800"/>
              <a:buNone/>
              <a:defRPr sz="1800"/>
            </a:lvl3pPr>
            <a:lvl4pPr lvl="3" algn="ctr">
              <a:lnSpc>
                <a:spcPct val="100000"/>
              </a:lnSpc>
              <a:spcBef>
                <a:spcPts val="800"/>
              </a:spcBef>
              <a:spcAft>
                <a:spcPts val="0"/>
              </a:spcAft>
              <a:buSzPts val="1600"/>
              <a:buNone/>
              <a:defRPr sz="1600"/>
            </a:lvl4pPr>
            <a:lvl5pPr lvl="4" algn="ctr">
              <a:lnSpc>
                <a:spcPct val="100000"/>
              </a:lnSpc>
              <a:spcBef>
                <a:spcPts val="800"/>
              </a:spcBef>
              <a:spcAft>
                <a:spcPts val="0"/>
              </a:spcAft>
              <a:buSzPts val="1400"/>
              <a:buNone/>
              <a:defRPr sz="1600"/>
            </a:lvl5pPr>
            <a:lvl6pPr lvl="5" algn="ctr">
              <a:lnSpc>
                <a:spcPct val="100000"/>
              </a:lnSpc>
              <a:spcBef>
                <a:spcPts val="800"/>
              </a:spcBef>
              <a:spcAft>
                <a:spcPts val="0"/>
              </a:spcAft>
              <a:buSzPts val="2667"/>
              <a:buNone/>
              <a:defRPr sz="1600"/>
            </a:lvl6pPr>
            <a:lvl7pPr lvl="6" algn="ctr">
              <a:lnSpc>
                <a:spcPct val="100000"/>
              </a:lnSpc>
              <a:spcBef>
                <a:spcPts val="533"/>
              </a:spcBef>
              <a:spcAft>
                <a:spcPts val="0"/>
              </a:spcAft>
              <a:buSzPts val="2667"/>
              <a:buNone/>
              <a:defRPr sz="1600"/>
            </a:lvl7pPr>
            <a:lvl8pPr lvl="7" algn="ctr">
              <a:lnSpc>
                <a:spcPct val="100000"/>
              </a:lnSpc>
              <a:spcBef>
                <a:spcPts val="533"/>
              </a:spcBef>
              <a:spcAft>
                <a:spcPts val="0"/>
              </a:spcAft>
              <a:buSzPts val="2667"/>
              <a:buNone/>
              <a:defRPr sz="1600"/>
            </a:lvl8pPr>
            <a:lvl9pPr lvl="8" algn="ctr">
              <a:lnSpc>
                <a:spcPct val="100000"/>
              </a:lnSpc>
              <a:spcBef>
                <a:spcPts val="533"/>
              </a:spcBef>
              <a:spcAft>
                <a:spcPts val="0"/>
              </a:spcAft>
              <a:buSzPts val="2667"/>
              <a:buNone/>
              <a:defRPr sz="1600"/>
            </a:lvl9pPr>
          </a:lstStyle>
          <a:p>
            <a:endParaRPr/>
          </a:p>
        </p:txBody>
      </p:sp>
      <p:sp>
        <p:nvSpPr>
          <p:cNvPr id="44" name="Google Shape;44;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SzPts val="2200"/>
              <a:buChar char="•"/>
              <a:defRPr sz="2800">
                <a:latin typeface="Times"/>
                <a:ea typeface="Times"/>
                <a:cs typeface="Times"/>
                <a:sym typeface="Times"/>
              </a:defRPr>
            </a:lvl1pPr>
            <a:lvl2pPr marL="914400" lvl="1" indent="-342900" algn="l">
              <a:lnSpc>
                <a:spcPct val="100000"/>
              </a:lnSpc>
              <a:spcBef>
                <a:spcPts val="800"/>
              </a:spcBef>
              <a:spcAft>
                <a:spcPts val="0"/>
              </a:spcAft>
              <a:buSzPts val="1800"/>
              <a:buChar char="–"/>
              <a:defRPr>
                <a:latin typeface="Times"/>
                <a:ea typeface="Times"/>
                <a:cs typeface="Times"/>
                <a:sym typeface="Times"/>
              </a:defRPr>
            </a:lvl2pPr>
            <a:lvl3pPr marL="1371600" lvl="2" indent="-342900" algn="l">
              <a:lnSpc>
                <a:spcPct val="100000"/>
              </a:lnSpc>
              <a:spcBef>
                <a:spcPts val="800"/>
              </a:spcBef>
              <a:spcAft>
                <a:spcPts val="0"/>
              </a:spcAft>
              <a:buSzPts val="1800"/>
              <a:buChar char="•"/>
              <a:defRPr>
                <a:latin typeface="Times"/>
                <a:ea typeface="Times"/>
                <a:cs typeface="Times"/>
                <a:sym typeface="Times"/>
              </a:defRPr>
            </a:lvl3pPr>
            <a:lvl4pPr marL="1828800" lvl="3" indent="-330200" algn="l">
              <a:lnSpc>
                <a:spcPct val="100000"/>
              </a:lnSpc>
              <a:spcBef>
                <a:spcPts val="800"/>
              </a:spcBef>
              <a:spcAft>
                <a:spcPts val="0"/>
              </a:spcAft>
              <a:buSzPts val="1600"/>
              <a:buChar char="–"/>
              <a:defRPr>
                <a:latin typeface="Times"/>
                <a:ea typeface="Times"/>
                <a:cs typeface="Times"/>
                <a:sym typeface="Times"/>
              </a:defRPr>
            </a:lvl4pPr>
            <a:lvl5pPr marL="2286000" lvl="4" indent="-317500" algn="l">
              <a:lnSpc>
                <a:spcPct val="100000"/>
              </a:lnSpc>
              <a:spcBef>
                <a:spcPts val="800"/>
              </a:spcBef>
              <a:spcAft>
                <a:spcPts val="0"/>
              </a:spcAft>
              <a:buSzPts val="1400"/>
              <a:buChar char="»"/>
              <a:defRPr>
                <a:latin typeface="Times"/>
                <a:ea typeface="Times"/>
                <a:cs typeface="Times"/>
                <a:sym typeface="Times"/>
              </a:defRPr>
            </a:lvl5pPr>
            <a:lvl6pPr marL="2743200" lvl="5" indent="-397954" algn="l">
              <a:lnSpc>
                <a:spcPct val="100000"/>
              </a:lnSpc>
              <a:spcBef>
                <a:spcPts val="800"/>
              </a:spcBef>
              <a:spcAft>
                <a:spcPts val="0"/>
              </a:spcAft>
              <a:buSzPts val="2667"/>
              <a:buChar char="•"/>
              <a:defRPr/>
            </a:lvl6pPr>
            <a:lvl7pPr marL="3200400" lvl="6" indent="-397954" algn="l">
              <a:lnSpc>
                <a:spcPct val="100000"/>
              </a:lnSpc>
              <a:spcBef>
                <a:spcPts val="533"/>
              </a:spcBef>
              <a:spcAft>
                <a:spcPts val="0"/>
              </a:spcAft>
              <a:buSzPts val="2667"/>
              <a:buChar char="•"/>
              <a:defRPr/>
            </a:lvl7pPr>
            <a:lvl8pPr marL="3657600" lvl="7" indent="-397954" algn="l">
              <a:lnSpc>
                <a:spcPct val="100000"/>
              </a:lnSpc>
              <a:spcBef>
                <a:spcPts val="533"/>
              </a:spcBef>
              <a:spcAft>
                <a:spcPts val="0"/>
              </a:spcAft>
              <a:buSzPts val="2667"/>
              <a:buChar char="•"/>
              <a:defRPr/>
            </a:lvl8pPr>
            <a:lvl9pPr marL="4114800" lvl="8" indent="-397954" algn="l">
              <a:lnSpc>
                <a:spcPct val="100000"/>
              </a:lnSpc>
              <a:spcBef>
                <a:spcPts val="533"/>
              </a:spcBef>
              <a:spcAft>
                <a:spcPts val="0"/>
              </a:spcAft>
              <a:buSzPts val="2667"/>
              <a:buChar char="•"/>
              <a:defRPr/>
            </a:lvl9pPr>
          </a:lstStyle>
          <a:p>
            <a:endParaRPr/>
          </a:p>
        </p:txBody>
      </p:sp>
      <p:sp>
        <p:nvSpPr>
          <p:cNvPr id="50" name="Google Shape;50;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J-PAL Intro Co-Branded Slide | Option 2">
  <p:cSld name="J-PAL Intro Co-Branded Slide | Option 2">
    <p:bg>
      <p:bgPr>
        <a:solidFill>
          <a:schemeClr val="lt2"/>
        </a:solidFill>
        <a:effectLst/>
      </p:bgPr>
    </p:bg>
    <p:spTree>
      <p:nvGrpSpPr>
        <p:cNvPr id="1" name="Shape 66"/>
        <p:cNvGrpSpPr/>
        <p:nvPr/>
      </p:nvGrpSpPr>
      <p:grpSpPr>
        <a:xfrm>
          <a:off x="0" y="0"/>
          <a:ext cx="0" cy="0"/>
          <a:chOff x="0" y="0"/>
          <a:chExt cx="0" cy="0"/>
        </a:xfrm>
      </p:grpSpPr>
      <p:sp>
        <p:nvSpPr>
          <p:cNvPr id="67" name="Google Shape;67;p75"/>
          <p:cNvSpPr/>
          <p:nvPr/>
        </p:nvSpPr>
        <p:spPr>
          <a:xfrm>
            <a:off x="0" y="13878"/>
            <a:ext cx="12192000" cy="68510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68" name="Google Shape;68;p75"/>
          <p:cNvSpPr txBox="1">
            <a:spLocks noGrp="1"/>
          </p:cNvSpPr>
          <p:nvPr>
            <p:ph type="ctrTitle"/>
          </p:nvPr>
        </p:nvSpPr>
        <p:spPr>
          <a:xfrm>
            <a:off x="842749" y="2553629"/>
            <a:ext cx="8638217" cy="14700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3200"/>
              <a:buFont typeface="Century Gothic"/>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5"/>
          <p:cNvSpPr txBox="1">
            <a:spLocks noGrp="1"/>
          </p:cNvSpPr>
          <p:nvPr>
            <p:ph type="subTitle" idx="1"/>
          </p:nvPr>
        </p:nvSpPr>
        <p:spPr>
          <a:xfrm>
            <a:off x="846025" y="4406548"/>
            <a:ext cx="8638217" cy="1526892"/>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282828"/>
              </a:buClr>
              <a:buSzPts val="2200"/>
              <a:buNone/>
              <a:defRPr sz="2200">
                <a:solidFill>
                  <a:srgbClr val="282828"/>
                </a:solidFill>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endParaRPr/>
          </a:p>
        </p:txBody>
      </p:sp>
      <p:sp>
        <p:nvSpPr>
          <p:cNvPr id="70" name="Google Shape;70;p75"/>
          <p:cNvSpPr>
            <a:spLocks noGrp="1"/>
          </p:cNvSpPr>
          <p:nvPr>
            <p:ph type="pic" idx="2"/>
          </p:nvPr>
        </p:nvSpPr>
        <p:spPr>
          <a:xfrm>
            <a:off x="3751272" y="825215"/>
            <a:ext cx="2649531" cy="544513"/>
          </a:xfrm>
          <a:prstGeom prst="rect">
            <a:avLst/>
          </a:prstGeom>
          <a:noFill/>
          <a:ln>
            <a:noFill/>
          </a:ln>
        </p:spPr>
      </p:sp>
      <p:sp>
        <p:nvSpPr>
          <p:cNvPr id="71" name="Google Shape;71;p75"/>
          <p:cNvSpPr>
            <a:spLocks noGrp="1"/>
          </p:cNvSpPr>
          <p:nvPr>
            <p:ph type="pic" idx="3"/>
          </p:nvPr>
        </p:nvSpPr>
        <p:spPr>
          <a:xfrm>
            <a:off x="854940" y="6014764"/>
            <a:ext cx="2649531" cy="548640"/>
          </a:xfrm>
          <a:prstGeom prst="rect">
            <a:avLst/>
          </a:prstGeom>
          <a:noFill/>
          <a:ln>
            <a:noFill/>
          </a:ln>
        </p:spPr>
      </p:sp>
      <p:sp>
        <p:nvSpPr>
          <p:cNvPr id="72" name="Google Shape;72;p75"/>
          <p:cNvSpPr>
            <a:spLocks noGrp="1"/>
          </p:cNvSpPr>
          <p:nvPr>
            <p:ph type="pic" idx="4"/>
          </p:nvPr>
        </p:nvSpPr>
        <p:spPr>
          <a:xfrm>
            <a:off x="3837091" y="6014764"/>
            <a:ext cx="2649531" cy="548640"/>
          </a:xfrm>
          <a:prstGeom prst="rect">
            <a:avLst/>
          </a:prstGeom>
          <a:noFill/>
          <a:ln>
            <a:noFill/>
          </a:ln>
        </p:spPr>
      </p:sp>
      <p:sp>
        <p:nvSpPr>
          <p:cNvPr id="73" name="Google Shape;73;p75"/>
          <p:cNvSpPr>
            <a:spLocks noGrp="1"/>
          </p:cNvSpPr>
          <p:nvPr>
            <p:ph type="pic" idx="5"/>
          </p:nvPr>
        </p:nvSpPr>
        <p:spPr>
          <a:xfrm>
            <a:off x="6831434" y="6014764"/>
            <a:ext cx="2649531" cy="548640"/>
          </a:xfrm>
          <a:prstGeom prst="rect">
            <a:avLst/>
          </a:prstGeom>
          <a:noFill/>
          <a:ln>
            <a:noFill/>
          </a:ln>
        </p:spPr>
      </p:sp>
      <p:pic>
        <p:nvPicPr>
          <p:cNvPr id="74" name="Google Shape;74;p75"/>
          <p:cNvPicPr preferRelativeResize="0"/>
          <p:nvPr/>
        </p:nvPicPr>
        <p:blipFill rotWithShape="1">
          <a:blip r:embed="rId2">
            <a:alphaModFix/>
          </a:blip>
          <a:srcRect l="71549" t="1" r="1063" b="-443"/>
          <a:stretch/>
        </p:blipFill>
        <p:spPr>
          <a:xfrm>
            <a:off x="9758363" y="-14698"/>
            <a:ext cx="2433637" cy="6898640"/>
          </a:xfrm>
          <a:prstGeom prst="rect">
            <a:avLst/>
          </a:prstGeom>
          <a:noFill/>
          <a:ln>
            <a:noFill/>
          </a:ln>
        </p:spPr>
      </p:pic>
      <p:pic>
        <p:nvPicPr>
          <p:cNvPr id="75" name="Google Shape;75;p75"/>
          <p:cNvPicPr preferRelativeResize="0"/>
          <p:nvPr/>
        </p:nvPicPr>
        <p:blipFill rotWithShape="1">
          <a:blip r:embed="rId3">
            <a:alphaModFix/>
          </a:blip>
          <a:srcRect/>
          <a:stretch/>
        </p:blipFill>
        <p:spPr>
          <a:xfrm>
            <a:off x="842749" y="749755"/>
            <a:ext cx="2320127" cy="697379"/>
          </a:xfrm>
          <a:prstGeom prst="rect">
            <a:avLst/>
          </a:prstGeom>
          <a:noFill/>
          <a:ln>
            <a:noFill/>
          </a:ln>
        </p:spPr>
      </p:pic>
      <p:sp>
        <p:nvSpPr>
          <p:cNvPr id="76" name="Google Shape;76;p7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J-PAL Content Slide w/ citation">
  <p:cSld name="J-PAL Content Slide w/ citation">
    <p:spTree>
      <p:nvGrpSpPr>
        <p:cNvPr id="1" name="Shape 77"/>
        <p:cNvGrpSpPr/>
        <p:nvPr/>
      </p:nvGrpSpPr>
      <p:grpSpPr>
        <a:xfrm>
          <a:off x="0" y="0"/>
          <a:ext cx="0" cy="0"/>
          <a:chOff x="0" y="0"/>
          <a:chExt cx="0" cy="0"/>
        </a:xfrm>
      </p:grpSpPr>
      <p:sp>
        <p:nvSpPr>
          <p:cNvPr id="78" name="Google Shape;78;p76"/>
          <p:cNvSpPr txBox="1">
            <a:spLocks noGrp="1"/>
          </p:cNvSpPr>
          <p:nvPr>
            <p:ph type="title"/>
          </p:nvPr>
        </p:nvSpPr>
        <p:spPr>
          <a:xfrm>
            <a:off x="609600" y="195072"/>
            <a:ext cx="10972800" cy="11582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6"/>
          <p:cNvSpPr txBox="1">
            <a:spLocks noGrp="1"/>
          </p:cNvSpPr>
          <p:nvPr>
            <p:ph type="body" idx="1"/>
          </p:nvPr>
        </p:nvSpPr>
        <p:spPr>
          <a:xfrm>
            <a:off x="609600" y="1472185"/>
            <a:ext cx="10972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76"/>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6"/>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76"/>
          <p:cNvSpPr txBox="1">
            <a:spLocks noGrp="1"/>
          </p:cNvSpPr>
          <p:nvPr>
            <p:ph type="body" idx="2"/>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J-PAL Content Slide w/ citation &amp; subtitle">
  <p:cSld name="J-PAL Content Slide w/ citation &amp; subtitle">
    <p:spTree>
      <p:nvGrpSpPr>
        <p:cNvPr id="1" name="Shape 83"/>
        <p:cNvGrpSpPr/>
        <p:nvPr/>
      </p:nvGrpSpPr>
      <p:grpSpPr>
        <a:xfrm>
          <a:off x="0" y="0"/>
          <a:ext cx="0" cy="0"/>
          <a:chOff x="0" y="0"/>
          <a:chExt cx="0" cy="0"/>
        </a:xfrm>
      </p:grpSpPr>
      <p:sp>
        <p:nvSpPr>
          <p:cNvPr id="84" name="Google Shape;84;p77"/>
          <p:cNvSpPr txBox="1">
            <a:spLocks noGrp="1"/>
          </p:cNvSpPr>
          <p:nvPr>
            <p:ph type="title"/>
          </p:nvPr>
        </p:nvSpPr>
        <p:spPr>
          <a:xfrm>
            <a:off x="609599" y="195072"/>
            <a:ext cx="10972800" cy="115823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accent1"/>
              </a:buClr>
              <a:buSzPts val="3200"/>
              <a:buFont typeface="Century Gothic"/>
              <a:buNone/>
              <a:defRPr sz="3200" b="0" u="none"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7"/>
          <p:cNvSpPr txBox="1">
            <a:spLocks noGrp="1"/>
          </p:cNvSpPr>
          <p:nvPr>
            <p:ph type="body" idx="1"/>
          </p:nvPr>
        </p:nvSpPr>
        <p:spPr>
          <a:xfrm>
            <a:off x="609600" y="2103120"/>
            <a:ext cx="10972800" cy="3499028"/>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solidFill>
                  <a:schemeClr val="dk1"/>
                </a:solidFill>
              </a:defRPr>
            </a:lvl1pPr>
            <a:lvl2pPr marL="914400" lvl="1" indent="-355600" algn="l">
              <a:lnSpc>
                <a:spcPct val="100000"/>
              </a:lnSpc>
              <a:spcBef>
                <a:spcPts val="400"/>
              </a:spcBef>
              <a:spcAft>
                <a:spcPts val="0"/>
              </a:spcAft>
              <a:buClr>
                <a:schemeClr val="dk1"/>
              </a:buClr>
              <a:buSzPts val="2000"/>
              <a:buChar char="–"/>
              <a:defRPr sz="2000">
                <a:solidFill>
                  <a:schemeClr val="dk1"/>
                </a:solidFill>
              </a:defRPr>
            </a:lvl2pPr>
            <a:lvl3pPr marL="1371600" lvl="2" indent="-342900" algn="l">
              <a:lnSpc>
                <a:spcPct val="100000"/>
              </a:lnSpc>
              <a:spcBef>
                <a:spcPts val="360"/>
              </a:spcBef>
              <a:spcAft>
                <a:spcPts val="0"/>
              </a:spcAft>
              <a:buClr>
                <a:schemeClr val="dk1"/>
              </a:buClr>
              <a:buSzPts val="1800"/>
              <a:buChar char="•"/>
              <a:defRPr sz="1800">
                <a:solidFill>
                  <a:schemeClr val="dk1"/>
                </a:solidFill>
              </a:defRPr>
            </a:lvl3pPr>
            <a:lvl4pPr marL="1828800" lvl="3" indent="-330200" algn="l">
              <a:lnSpc>
                <a:spcPct val="100000"/>
              </a:lnSpc>
              <a:spcBef>
                <a:spcPts val="320"/>
              </a:spcBef>
              <a:spcAft>
                <a:spcPts val="0"/>
              </a:spcAft>
              <a:buClr>
                <a:schemeClr val="dk1"/>
              </a:buClr>
              <a:buSzPts val="1600"/>
              <a:buChar char="–"/>
              <a:defRPr sz="1600">
                <a:solidFill>
                  <a:schemeClr val="dk1"/>
                </a:solidFill>
              </a:defRPr>
            </a:lvl4pPr>
            <a:lvl5pPr marL="2286000" lvl="4" indent="-330200" algn="l">
              <a:lnSpc>
                <a:spcPct val="100000"/>
              </a:lnSpc>
              <a:spcBef>
                <a:spcPts val="320"/>
              </a:spcBef>
              <a:spcAft>
                <a:spcPts val="0"/>
              </a:spcAft>
              <a:buClr>
                <a:schemeClr val="dk1"/>
              </a:buClr>
              <a:buSzPts val="1600"/>
              <a:buChar char="»"/>
              <a:defRPr sz="1600">
                <a:solidFill>
                  <a:schemeClr val="dk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77"/>
          <p:cNvSpPr txBox="1">
            <a:spLocks noGrp="1"/>
          </p:cNvSpPr>
          <p:nvPr>
            <p:ph type="body" idx="2"/>
          </p:nvPr>
        </p:nvSpPr>
        <p:spPr>
          <a:xfrm>
            <a:off x="609601" y="1471614"/>
            <a:ext cx="10972799" cy="6318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accent6"/>
              </a:buClr>
              <a:buSzPts val="1600"/>
              <a:buNone/>
              <a:defRPr sz="1600">
                <a:solidFill>
                  <a:schemeClr val="accent6"/>
                </a:solidFill>
              </a:defRPr>
            </a:lvl1pPr>
            <a:lvl2pPr marL="914400" lvl="1" indent="-228600" algn="l">
              <a:lnSpc>
                <a:spcPct val="100000"/>
              </a:lnSpc>
              <a:spcBef>
                <a:spcPts val="800"/>
              </a:spcBef>
              <a:spcAft>
                <a:spcPts val="0"/>
              </a:spcAft>
              <a:buClr>
                <a:schemeClr val="dk1"/>
              </a:buClr>
              <a:buSzPts val="1800"/>
              <a:buNone/>
              <a:defRPr/>
            </a:lvl2pPr>
            <a:lvl3pPr marL="1371600" lvl="2" indent="-228600" algn="l">
              <a:lnSpc>
                <a:spcPct val="100000"/>
              </a:lnSpc>
              <a:spcBef>
                <a:spcPts val="800"/>
              </a:spcBef>
              <a:spcAft>
                <a:spcPts val="0"/>
              </a:spcAft>
              <a:buClr>
                <a:schemeClr val="dk1"/>
              </a:buClr>
              <a:buSzPts val="1800"/>
              <a:buNone/>
              <a:defRPr/>
            </a:lvl3pPr>
            <a:lvl4pPr marL="1828800" lvl="3" indent="-228600" algn="l">
              <a:lnSpc>
                <a:spcPct val="100000"/>
              </a:lnSpc>
              <a:spcBef>
                <a:spcPts val="800"/>
              </a:spcBef>
              <a:spcAft>
                <a:spcPts val="0"/>
              </a:spcAft>
              <a:buClr>
                <a:schemeClr val="dk1"/>
              </a:buClr>
              <a:buSzPts val="1600"/>
              <a:buNone/>
              <a:defRPr/>
            </a:lvl4pPr>
            <a:lvl5pPr marL="2286000" lvl="4" indent="-228600" algn="l">
              <a:lnSpc>
                <a:spcPct val="100000"/>
              </a:lnSpc>
              <a:spcBef>
                <a:spcPts val="800"/>
              </a:spcBef>
              <a:spcAft>
                <a:spcPts val="0"/>
              </a:spcAft>
              <a:buClr>
                <a:schemeClr val="dk1"/>
              </a:buClr>
              <a:buSzPts val="1400"/>
              <a:buNone/>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77"/>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77"/>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77"/>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J-PAL Two Content Slide w/ citation">
  <p:cSld name="J-PAL Two Content Slide w/ citation">
    <p:spTree>
      <p:nvGrpSpPr>
        <p:cNvPr id="1" name="Shape 90"/>
        <p:cNvGrpSpPr/>
        <p:nvPr/>
      </p:nvGrpSpPr>
      <p:grpSpPr>
        <a:xfrm>
          <a:off x="0" y="0"/>
          <a:ext cx="0" cy="0"/>
          <a:chOff x="0" y="0"/>
          <a:chExt cx="0" cy="0"/>
        </a:xfrm>
      </p:grpSpPr>
      <p:sp>
        <p:nvSpPr>
          <p:cNvPr id="91" name="Google Shape;91;p78"/>
          <p:cNvSpPr txBox="1">
            <a:spLocks noGrp="1"/>
          </p:cNvSpPr>
          <p:nvPr>
            <p:ph type="title"/>
          </p:nvPr>
        </p:nvSpPr>
        <p:spPr>
          <a:xfrm>
            <a:off x="609600" y="195072"/>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78"/>
          <p:cNvSpPr txBox="1">
            <a:spLocks noGrp="1"/>
          </p:cNvSpPr>
          <p:nvPr>
            <p:ph type="body" idx="1"/>
          </p:nvPr>
        </p:nvSpPr>
        <p:spPr>
          <a:xfrm>
            <a:off x="609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3" name="Google Shape;93;p78"/>
          <p:cNvSpPr txBox="1">
            <a:spLocks noGrp="1"/>
          </p:cNvSpPr>
          <p:nvPr>
            <p:ph type="body" idx="2"/>
          </p:nvPr>
        </p:nvSpPr>
        <p:spPr>
          <a:xfrm>
            <a:off x="6197600" y="1472185"/>
            <a:ext cx="5384800" cy="4129963"/>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94" name="Google Shape;94;p78"/>
          <p:cNvSpPr txBox="1">
            <a:spLocks noGrp="1"/>
          </p:cNvSpPr>
          <p:nvPr>
            <p:ph type="body" idx="3"/>
          </p:nvPr>
        </p:nvSpPr>
        <p:spPr>
          <a:xfrm>
            <a:off x="609600" y="5602148"/>
            <a:ext cx="10972800" cy="590691"/>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80"/>
              </a:spcBef>
              <a:spcAft>
                <a:spcPts val="0"/>
              </a:spcAft>
              <a:buClr>
                <a:schemeClr val="dk2"/>
              </a:buClr>
              <a:buSzPts val="1400"/>
              <a:buNone/>
              <a:defRPr sz="1400">
                <a:solidFill>
                  <a:schemeClr val="dk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5" name="Google Shape;95;p78"/>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8"/>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J-PAL Comparison Slide">
  <p:cSld name="J-PAL Comparison Slide">
    <p:spTree>
      <p:nvGrpSpPr>
        <p:cNvPr id="1" name="Shape 97"/>
        <p:cNvGrpSpPr/>
        <p:nvPr/>
      </p:nvGrpSpPr>
      <p:grpSpPr>
        <a:xfrm>
          <a:off x="0" y="0"/>
          <a:ext cx="0" cy="0"/>
          <a:chOff x="0" y="0"/>
          <a:chExt cx="0" cy="0"/>
        </a:xfrm>
      </p:grpSpPr>
      <p:sp>
        <p:nvSpPr>
          <p:cNvPr id="98" name="Google Shape;98;p79"/>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79"/>
          <p:cNvSpPr txBox="1">
            <a:spLocks noGrp="1"/>
          </p:cNvSpPr>
          <p:nvPr>
            <p:ph type="body" idx="1"/>
          </p:nvPr>
        </p:nvSpPr>
        <p:spPr>
          <a:xfrm>
            <a:off x="609600" y="1472185"/>
            <a:ext cx="5386917"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0" name="Google Shape;100;p79"/>
          <p:cNvSpPr txBox="1">
            <a:spLocks noGrp="1"/>
          </p:cNvSpPr>
          <p:nvPr>
            <p:ph type="body" idx="2"/>
          </p:nvPr>
        </p:nvSpPr>
        <p:spPr>
          <a:xfrm>
            <a:off x="609600" y="1911098"/>
            <a:ext cx="5386917"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1" name="Google Shape;101;p79"/>
          <p:cNvSpPr txBox="1">
            <a:spLocks noGrp="1"/>
          </p:cNvSpPr>
          <p:nvPr>
            <p:ph type="body" idx="3"/>
          </p:nvPr>
        </p:nvSpPr>
        <p:spPr>
          <a:xfrm>
            <a:off x="6193368" y="1472185"/>
            <a:ext cx="5389033" cy="4389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b="1"/>
            </a:lvl1pPr>
            <a:lvl2pPr marL="914400" lvl="1" indent="-228600" algn="l">
              <a:lnSpc>
                <a:spcPct val="100000"/>
              </a:lnSpc>
              <a:spcBef>
                <a:spcPts val="800"/>
              </a:spcBef>
              <a:spcAft>
                <a:spcPts val="0"/>
              </a:spcAft>
              <a:buClr>
                <a:schemeClr val="dk1"/>
              </a:buClr>
              <a:buSzPts val="2000"/>
              <a:buNone/>
              <a:defRPr sz="2000" b="1"/>
            </a:lvl2pPr>
            <a:lvl3pPr marL="1371600" lvl="2" indent="-228600" algn="l">
              <a:lnSpc>
                <a:spcPct val="100000"/>
              </a:lnSpc>
              <a:spcBef>
                <a:spcPts val="800"/>
              </a:spcBef>
              <a:spcAft>
                <a:spcPts val="0"/>
              </a:spcAft>
              <a:buClr>
                <a:schemeClr val="dk1"/>
              </a:buClr>
              <a:buSzPts val="1800"/>
              <a:buNone/>
              <a:defRPr sz="1800" b="1"/>
            </a:lvl3pPr>
            <a:lvl4pPr marL="1828800" lvl="3" indent="-228600" algn="l">
              <a:lnSpc>
                <a:spcPct val="100000"/>
              </a:lnSpc>
              <a:spcBef>
                <a:spcPts val="800"/>
              </a:spcBef>
              <a:spcAft>
                <a:spcPts val="0"/>
              </a:spcAft>
              <a:buClr>
                <a:schemeClr val="dk1"/>
              </a:buClr>
              <a:buSzPts val="1600"/>
              <a:buNone/>
              <a:defRPr sz="1600" b="1"/>
            </a:lvl4pPr>
            <a:lvl5pPr marL="2286000" lvl="4" indent="-228600" algn="l">
              <a:lnSpc>
                <a:spcPct val="100000"/>
              </a:lnSpc>
              <a:spcBef>
                <a:spcPts val="800"/>
              </a:spcBef>
              <a:spcAft>
                <a:spcPts val="0"/>
              </a:spcAft>
              <a:buClr>
                <a:schemeClr val="dk1"/>
              </a:buClr>
              <a:buSzPts val="1600"/>
              <a:buNone/>
              <a:defRPr sz="1600" b="1"/>
            </a:lvl5pPr>
            <a:lvl6pPr marL="2743200" lvl="5" indent="-228600" algn="l">
              <a:lnSpc>
                <a:spcPct val="100000"/>
              </a:lnSpc>
              <a:spcBef>
                <a:spcPts val="80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02" name="Google Shape;102;p79"/>
          <p:cNvSpPr txBox="1">
            <a:spLocks noGrp="1"/>
          </p:cNvSpPr>
          <p:nvPr>
            <p:ph type="body" idx="4"/>
          </p:nvPr>
        </p:nvSpPr>
        <p:spPr>
          <a:xfrm>
            <a:off x="6193368" y="1911098"/>
            <a:ext cx="5389033" cy="42793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42900" algn="l">
              <a:lnSpc>
                <a:spcPct val="100000"/>
              </a:lnSpc>
              <a:spcBef>
                <a:spcPts val="800"/>
              </a:spcBef>
              <a:spcAft>
                <a:spcPts val="0"/>
              </a:spcAft>
              <a:buClr>
                <a:schemeClr val="dk1"/>
              </a:buClr>
              <a:buSzPts val="1800"/>
              <a:buChar char="•"/>
              <a:defRPr sz="1800"/>
            </a:lvl3pPr>
            <a:lvl4pPr marL="1828800" lvl="3" indent="-330200" algn="l">
              <a:lnSpc>
                <a:spcPct val="100000"/>
              </a:lnSpc>
              <a:spcBef>
                <a:spcPts val="800"/>
              </a:spcBef>
              <a:spcAft>
                <a:spcPts val="0"/>
              </a:spcAft>
              <a:buClr>
                <a:schemeClr val="dk1"/>
              </a:buClr>
              <a:buSzPts val="1600"/>
              <a:buChar char="–"/>
              <a:defRPr sz="1600"/>
            </a:lvl4pPr>
            <a:lvl5pPr marL="2286000" lvl="4" indent="-330200" algn="l">
              <a:lnSpc>
                <a:spcPct val="100000"/>
              </a:lnSpc>
              <a:spcBef>
                <a:spcPts val="800"/>
              </a:spcBef>
              <a:spcAft>
                <a:spcPts val="0"/>
              </a:spcAft>
              <a:buClr>
                <a:schemeClr val="dk1"/>
              </a:buClr>
              <a:buSzPts val="1600"/>
              <a:buChar char="»"/>
              <a:defRPr sz="1600"/>
            </a:lvl5pPr>
            <a:lvl6pPr marL="2743200" lvl="5" indent="-330200" algn="l">
              <a:lnSpc>
                <a:spcPct val="100000"/>
              </a:lnSpc>
              <a:spcBef>
                <a:spcPts val="80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3" name="Google Shape;103;p79"/>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9"/>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J-PAL Image &amp; Caption w/ Content Left">
  <p:cSld name="J-PAL Image &amp; Caption w/ Content Left">
    <p:spTree>
      <p:nvGrpSpPr>
        <p:cNvPr id="1" name="Shape 105"/>
        <p:cNvGrpSpPr/>
        <p:nvPr/>
      </p:nvGrpSpPr>
      <p:grpSpPr>
        <a:xfrm>
          <a:off x="0" y="0"/>
          <a:ext cx="0" cy="0"/>
          <a:chOff x="0" y="0"/>
          <a:chExt cx="0" cy="0"/>
        </a:xfrm>
      </p:grpSpPr>
      <p:sp>
        <p:nvSpPr>
          <p:cNvPr id="106" name="Google Shape;106;p80"/>
          <p:cNvSpPr txBox="1">
            <a:spLocks noGrp="1"/>
          </p:cNvSpPr>
          <p:nvPr>
            <p:ph type="title"/>
          </p:nvPr>
        </p:nvSpPr>
        <p:spPr>
          <a:xfrm>
            <a:off x="609600" y="195072"/>
            <a:ext cx="10972800" cy="114262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80"/>
          <p:cNvSpPr txBox="1">
            <a:spLocks noGrp="1"/>
          </p:cNvSpPr>
          <p:nvPr>
            <p:ph type="body" idx="1"/>
          </p:nvPr>
        </p:nvSpPr>
        <p:spPr>
          <a:xfrm>
            <a:off x="7776519" y="1474574"/>
            <a:ext cx="3805880" cy="345693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solidFill>
                  <a:schemeClr val="dk1"/>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80"/>
          <p:cNvSpPr txBox="1">
            <a:spLocks noGrp="1"/>
          </p:cNvSpPr>
          <p:nvPr>
            <p:ph type="body" idx="2"/>
          </p:nvPr>
        </p:nvSpPr>
        <p:spPr>
          <a:xfrm>
            <a:off x="609598" y="1474574"/>
            <a:ext cx="6862765" cy="4651591"/>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9" name="Google Shape;109;p80"/>
          <p:cNvSpPr txBox="1">
            <a:spLocks noGrp="1"/>
          </p:cNvSpPr>
          <p:nvPr>
            <p:ph type="body" idx="3"/>
          </p:nvPr>
        </p:nvSpPr>
        <p:spPr>
          <a:xfrm>
            <a:off x="7776519" y="5129452"/>
            <a:ext cx="3805880"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0" name="Google Shape;110;p80"/>
          <p:cNvSpPr txBox="1">
            <a:spLocks noGrp="1"/>
          </p:cNvSpPr>
          <p:nvPr>
            <p:ph type="body" idx="4"/>
          </p:nvPr>
        </p:nvSpPr>
        <p:spPr>
          <a:xfrm>
            <a:off x="7776518" y="4931511"/>
            <a:ext cx="3805881"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80"/>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80"/>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J-PAL Image &amp; Caption w/ Content Right">
  <p:cSld name="J-PAL Image &amp; Caption w/ Content Right">
    <p:spTree>
      <p:nvGrpSpPr>
        <p:cNvPr id="1" name="Shape 113"/>
        <p:cNvGrpSpPr/>
        <p:nvPr/>
      </p:nvGrpSpPr>
      <p:grpSpPr>
        <a:xfrm>
          <a:off x="0" y="0"/>
          <a:ext cx="0" cy="0"/>
          <a:chOff x="0" y="0"/>
          <a:chExt cx="0" cy="0"/>
        </a:xfrm>
      </p:grpSpPr>
      <p:sp>
        <p:nvSpPr>
          <p:cNvPr id="114" name="Google Shape;114;p81"/>
          <p:cNvSpPr txBox="1">
            <a:spLocks noGrp="1"/>
          </p:cNvSpPr>
          <p:nvPr>
            <p:ph type="title"/>
          </p:nvPr>
        </p:nvSpPr>
        <p:spPr>
          <a:xfrm>
            <a:off x="609599"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81"/>
          <p:cNvSpPr txBox="1">
            <a:spLocks noGrp="1"/>
          </p:cNvSpPr>
          <p:nvPr>
            <p:ph type="body" idx="1"/>
          </p:nvPr>
        </p:nvSpPr>
        <p:spPr>
          <a:xfrm>
            <a:off x="4700588" y="1474574"/>
            <a:ext cx="6881813" cy="4651590"/>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6" name="Google Shape;116;p81"/>
          <p:cNvSpPr txBox="1">
            <a:spLocks noGrp="1"/>
          </p:cNvSpPr>
          <p:nvPr>
            <p:ph type="body" idx="2"/>
          </p:nvPr>
        </p:nvSpPr>
        <p:spPr>
          <a:xfrm>
            <a:off x="609601" y="1474574"/>
            <a:ext cx="3805881" cy="345693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7" name="Google Shape;117;p81"/>
          <p:cNvSpPr txBox="1">
            <a:spLocks noGrp="1"/>
          </p:cNvSpPr>
          <p:nvPr>
            <p:ph type="body" idx="3"/>
          </p:nvPr>
        </p:nvSpPr>
        <p:spPr>
          <a:xfrm>
            <a:off x="609601" y="5129452"/>
            <a:ext cx="3805881" cy="996713"/>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280"/>
              </a:spcBef>
              <a:spcAft>
                <a:spcPts val="0"/>
              </a:spcAft>
              <a:buClr>
                <a:schemeClr val="accent6"/>
              </a:buClr>
              <a:buSzPts val="1400"/>
              <a:buNone/>
              <a:defRPr sz="1400" i="1">
                <a:solidFill>
                  <a:schemeClr val="accent6"/>
                </a:solidFill>
              </a:defRPr>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18" name="Google Shape;118;p81"/>
          <p:cNvSpPr txBox="1">
            <a:spLocks noGrp="1"/>
          </p:cNvSpPr>
          <p:nvPr>
            <p:ph type="body" idx="4"/>
          </p:nvPr>
        </p:nvSpPr>
        <p:spPr>
          <a:xfrm>
            <a:off x="609600" y="4931511"/>
            <a:ext cx="3805883" cy="197941"/>
          </a:xfrm>
          <a:prstGeom prst="rect">
            <a:avLst/>
          </a:prstGeom>
          <a:noFill/>
          <a:ln>
            <a:noFill/>
          </a:ln>
        </p:spPr>
        <p:txBody>
          <a:bodyPr spcFirstLastPara="1" wrap="square" lIns="0" tIns="1827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81"/>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81"/>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J-PAL Image w/ Content Left">
  <p:cSld name="J-PAL Image w/ Content Left">
    <p:spTree>
      <p:nvGrpSpPr>
        <p:cNvPr id="1" name="Shape 121"/>
        <p:cNvGrpSpPr/>
        <p:nvPr/>
      </p:nvGrpSpPr>
      <p:grpSpPr>
        <a:xfrm>
          <a:off x="0" y="0"/>
          <a:ext cx="0" cy="0"/>
          <a:chOff x="0" y="0"/>
          <a:chExt cx="0" cy="0"/>
        </a:xfrm>
      </p:grpSpPr>
      <p:sp>
        <p:nvSpPr>
          <p:cNvPr id="122" name="Google Shape;122;p82"/>
          <p:cNvSpPr txBox="1">
            <a:spLocks noGrp="1"/>
          </p:cNvSpPr>
          <p:nvPr>
            <p:ph type="title"/>
          </p:nvPr>
        </p:nvSpPr>
        <p:spPr>
          <a:xfrm>
            <a:off x="609600" y="195071"/>
            <a:ext cx="10972800" cy="115824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82"/>
          <p:cNvSpPr txBox="1">
            <a:spLocks noGrp="1"/>
          </p:cNvSpPr>
          <p:nvPr>
            <p:ph type="body" idx="1"/>
          </p:nvPr>
        </p:nvSpPr>
        <p:spPr>
          <a:xfrm>
            <a:off x="7790687" y="1484903"/>
            <a:ext cx="3791711" cy="443915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p82"/>
          <p:cNvSpPr txBox="1">
            <a:spLocks noGrp="1"/>
          </p:cNvSpPr>
          <p:nvPr>
            <p:ph type="body" idx="2"/>
          </p:nvPr>
        </p:nvSpPr>
        <p:spPr>
          <a:xfrm>
            <a:off x="609600" y="1484904"/>
            <a:ext cx="6862764" cy="463709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5" name="Google Shape;125;p82"/>
          <p:cNvSpPr txBox="1">
            <a:spLocks noGrp="1"/>
          </p:cNvSpPr>
          <p:nvPr>
            <p:ph type="body" idx="3"/>
          </p:nvPr>
        </p:nvSpPr>
        <p:spPr>
          <a:xfrm>
            <a:off x="7790687" y="5924062"/>
            <a:ext cx="3791712"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8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8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J-PAL Intro Co-Branded Slide | Option 1" userDrawn="1">
  <p:cSld name="J-PAL Intro Co-Branded Slide | Option 1">
    <p:bg>
      <p:bgPr>
        <a:solidFill>
          <a:schemeClr val="lt2"/>
        </a:solidFill>
        <a:effectLst/>
      </p:bgPr>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6875529"/>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776891" y="864166"/>
            <a:ext cx="8638217" cy="1470025"/>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a:solidFill>
                  <a:schemeClr val="bg1"/>
                </a:solidFill>
                <a:latin typeface="Fira Sans Condensed Black" panose="020B0A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4702639"/>
            <a:ext cx="8638217"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J-PAL Image w/ Content Right">
  <p:cSld name="J-PAL Image w/ Content Right">
    <p:spTree>
      <p:nvGrpSpPr>
        <p:cNvPr id="1" name="Shape 128"/>
        <p:cNvGrpSpPr/>
        <p:nvPr/>
      </p:nvGrpSpPr>
      <p:grpSpPr>
        <a:xfrm>
          <a:off x="0" y="0"/>
          <a:ext cx="0" cy="0"/>
          <a:chOff x="0" y="0"/>
          <a:chExt cx="0" cy="0"/>
        </a:xfrm>
      </p:grpSpPr>
      <p:sp>
        <p:nvSpPr>
          <p:cNvPr id="129" name="Google Shape;129;p83"/>
          <p:cNvSpPr txBox="1">
            <a:spLocks noGrp="1"/>
          </p:cNvSpPr>
          <p:nvPr>
            <p:ph type="title"/>
          </p:nvPr>
        </p:nvSpPr>
        <p:spPr>
          <a:xfrm>
            <a:off x="609600" y="195071"/>
            <a:ext cx="10972800" cy="116417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83"/>
          <p:cNvSpPr txBox="1">
            <a:spLocks noGrp="1"/>
          </p:cNvSpPr>
          <p:nvPr>
            <p:ph type="body" idx="1"/>
          </p:nvPr>
        </p:nvSpPr>
        <p:spPr>
          <a:xfrm>
            <a:off x="609600" y="1474574"/>
            <a:ext cx="3791713" cy="44494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1" name="Google Shape;131;p83"/>
          <p:cNvSpPr txBox="1">
            <a:spLocks noGrp="1"/>
          </p:cNvSpPr>
          <p:nvPr>
            <p:ph type="body" idx="2"/>
          </p:nvPr>
        </p:nvSpPr>
        <p:spPr>
          <a:xfrm>
            <a:off x="4700588" y="1474574"/>
            <a:ext cx="6881812" cy="4647429"/>
          </a:xfrm>
          <a:prstGeom prst="rect">
            <a:avLst/>
          </a:prstGeom>
          <a:noFill/>
          <a:ln>
            <a:noFill/>
          </a:ln>
        </p:spPr>
        <p:txBody>
          <a:bodyPr spcFirstLastPara="1" wrap="square" lIns="91425" tIns="45700" rIns="91425" bIns="45700" anchor="t" anchorCtr="0">
            <a:normAutofit/>
          </a:bodyPr>
          <a:lstStyle>
            <a:lvl1pPr marL="457200" lvl="0" indent="-368300" algn="l">
              <a:lnSpc>
                <a:spcPct val="100000"/>
              </a:lnSpc>
              <a:spcBef>
                <a:spcPts val="440"/>
              </a:spcBef>
              <a:spcAft>
                <a:spcPts val="0"/>
              </a:spcAft>
              <a:buClr>
                <a:schemeClr val="dk1"/>
              </a:buClr>
              <a:buSzPts val="2200"/>
              <a:buChar char="•"/>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2" name="Google Shape;132;p83"/>
          <p:cNvSpPr txBox="1">
            <a:spLocks noGrp="1"/>
          </p:cNvSpPr>
          <p:nvPr>
            <p:ph type="body" idx="3"/>
          </p:nvPr>
        </p:nvSpPr>
        <p:spPr>
          <a:xfrm>
            <a:off x="609599" y="5924062"/>
            <a:ext cx="3791715"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83"/>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3"/>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J-PAL Two Content Slide w/ Images">
  <p:cSld name="J-PAL Two Content Slide w/ Images">
    <p:spTree>
      <p:nvGrpSpPr>
        <p:cNvPr id="1" name="Shape 135"/>
        <p:cNvGrpSpPr/>
        <p:nvPr/>
      </p:nvGrpSpPr>
      <p:grpSpPr>
        <a:xfrm>
          <a:off x="0" y="0"/>
          <a:ext cx="0" cy="0"/>
          <a:chOff x="0" y="0"/>
          <a:chExt cx="0" cy="0"/>
        </a:xfrm>
      </p:grpSpPr>
      <p:sp>
        <p:nvSpPr>
          <p:cNvPr id="136" name="Google Shape;136;p84"/>
          <p:cNvSpPr txBox="1">
            <a:spLocks noGrp="1"/>
          </p:cNvSpPr>
          <p:nvPr>
            <p:ph type="title"/>
          </p:nvPr>
        </p:nvSpPr>
        <p:spPr>
          <a:xfrm>
            <a:off x="609600" y="195072"/>
            <a:ext cx="10972800" cy="1164171"/>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84"/>
          <p:cNvSpPr txBox="1">
            <a:spLocks noGrp="1"/>
          </p:cNvSpPr>
          <p:nvPr>
            <p:ph type="body" idx="1"/>
          </p:nvPr>
        </p:nvSpPr>
        <p:spPr>
          <a:xfrm>
            <a:off x="609600"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8" name="Google Shape;138;p84"/>
          <p:cNvSpPr txBox="1">
            <a:spLocks noGrp="1"/>
          </p:cNvSpPr>
          <p:nvPr>
            <p:ph type="body" idx="2"/>
          </p:nvPr>
        </p:nvSpPr>
        <p:spPr>
          <a:xfrm>
            <a:off x="6251944" y="4608576"/>
            <a:ext cx="5330456" cy="1517586"/>
          </a:xfrm>
          <a:prstGeom prst="rect">
            <a:avLst/>
          </a:prstGeom>
          <a:noFill/>
          <a:ln>
            <a:noFill/>
          </a:ln>
        </p:spPr>
        <p:txBody>
          <a:bodyPr spcFirstLastPara="1" wrap="square" lIns="0" tIns="45700" rIns="91425" bIns="45700" anchor="t" anchorCtr="0">
            <a:normAutofit/>
          </a:bodyPr>
          <a:lstStyle>
            <a:lvl1pPr marL="457200" lvl="0" indent="-228600" algn="l">
              <a:lnSpc>
                <a:spcPct val="110000"/>
              </a:lnSpc>
              <a:spcBef>
                <a:spcPts val="360"/>
              </a:spcBef>
              <a:spcAft>
                <a:spcPts val="0"/>
              </a:spcAft>
              <a:buClr>
                <a:schemeClr val="dk1"/>
              </a:buClr>
              <a:buSzPts val="1800"/>
              <a:buNone/>
              <a:defRPr sz="18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39" name="Google Shape;139;p84"/>
          <p:cNvSpPr txBox="1">
            <a:spLocks noGrp="1"/>
          </p:cNvSpPr>
          <p:nvPr>
            <p:ph type="body" idx="3"/>
          </p:nvPr>
        </p:nvSpPr>
        <p:spPr>
          <a:xfrm>
            <a:off x="609600"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0" name="Google Shape;140;p84"/>
          <p:cNvSpPr txBox="1">
            <a:spLocks noGrp="1"/>
          </p:cNvSpPr>
          <p:nvPr>
            <p:ph type="body" idx="4"/>
          </p:nvPr>
        </p:nvSpPr>
        <p:spPr>
          <a:xfrm>
            <a:off x="6251944" y="1487924"/>
            <a:ext cx="5330456" cy="286313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40"/>
              </a:spcBef>
              <a:spcAft>
                <a:spcPts val="0"/>
              </a:spcAft>
              <a:buClr>
                <a:schemeClr val="dk1"/>
              </a:buClr>
              <a:buSzPts val="2200"/>
              <a:buNone/>
              <a:defRPr sz="2200"/>
            </a:lvl1pPr>
            <a:lvl2pPr marL="914400" lvl="1" indent="-342900" algn="l">
              <a:lnSpc>
                <a:spcPct val="100000"/>
              </a:lnSpc>
              <a:spcBef>
                <a:spcPts val="800"/>
              </a:spcBef>
              <a:spcAft>
                <a:spcPts val="0"/>
              </a:spcAft>
              <a:buClr>
                <a:schemeClr val="dk1"/>
              </a:buClr>
              <a:buSzPts val="1800"/>
              <a:buChar char="–"/>
              <a:defRPr sz="1800"/>
            </a:lvl2pPr>
            <a:lvl3pPr marL="1371600" lvl="2" indent="-330200" algn="l">
              <a:lnSpc>
                <a:spcPct val="100000"/>
              </a:lnSpc>
              <a:spcBef>
                <a:spcPts val="800"/>
              </a:spcBef>
              <a:spcAft>
                <a:spcPts val="0"/>
              </a:spcAft>
              <a:buClr>
                <a:schemeClr val="dk1"/>
              </a:buClr>
              <a:buSzPts val="1600"/>
              <a:buChar char="•"/>
              <a:defRPr sz="1600"/>
            </a:lvl3pPr>
            <a:lvl4pPr marL="1828800" lvl="3" indent="-317500" algn="l">
              <a:lnSpc>
                <a:spcPct val="100000"/>
              </a:lnSpc>
              <a:spcBef>
                <a:spcPts val="800"/>
              </a:spcBef>
              <a:spcAft>
                <a:spcPts val="0"/>
              </a:spcAft>
              <a:buClr>
                <a:schemeClr val="dk1"/>
              </a:buClr>
              <a:buSzPts val="1400"/>
              <a:buChar char="–"/>
              <a:defRPr sz="1400"/>
            </a:lvl4pPr>
            <a:lvl5pPr marL="2286000" lvl="4" indent="-317500" algn="l">
              <a:lnSpc>
                <a:spcPct val="100000"/>
              </a:lnSpc>
              <a:spcBef>
                <a:spcPts val="800"/>
              </a:spcBef>
              <a:spcAft>
                <a:spcPts val="0"/>
              </a:spcAft>
              <a:buClr>
                <a:schemeClr val="dk1"/>
              </a:buClr>
              <a:buSzPts val="1400"/>
              <a:buChar char="»"/>
              <a:defRPr sz="1400"/>
            </a:lvl5pPr>
            <a:lvl6pPr marL="2743200" lvl="5" indent="-342900" algn="l">
              <a:lnSpc>
                <a:spcPct val="100000"/>
              </a:lnSpc>
              <a:spcBef>
                <a:spcPts val="80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84"/>
          <p:cNvSpPr txBox="1">
            <a:spLocks noGrp="1"/>
          </p:cNvSpPr>
          <p:nvPr>
            <p:ph type="body" idx="5"/>
          </p:nvPr>
        </p:nvSpPr>
        <p:spPr>
          <a:xfrm>
            <a:off x="609600"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84"/>
          <p:cNvSpPr txBox="1">
            <a:spLocks noGrp="1"/>
          </p:cNvSpPr>
          <p:nvPr>
            <p:ph type="body" idx="6"/>
          </p:nvPr>
        </p:nvSpPr>
        <p:spPr>
          <a:xfrm>
            <a:off x="6251945" y="4351058"/>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rgbClr val="979797"/>
              </a:buClr>
              <a:buSzPts val="700"/>
              <a:buNone/>
              <a:defRPr sz="700">
                <a:solidFill>
                  <a:srgbClr val="979797"/>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3" name="Google Shape;143;p84"/>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cap="small">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84"/>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J-PAL Full Bleed Image Slide">
  <p:cSld name="J-PAL Full Bleed Image Slide">
    <p:spTree>
      <p:nvGrpSpPr>
        <p:cNvPr id="1" name="Shape 145"/>
        <p:cNvGrpSpPr/>
        <p:nvPr/>
      </p:nvGrpSpPr>
      <p:grpSpPr>
        <a:xfrm>
          <a:off x="0" y="0"/>
          <a:ext cx="0" cy="0"/>
          <a:chOff x="0" y="0"/>
          <a:chExt cx="0" cy="0"/>
        </a:xfrm>
      </p:grpSpPr>
      <p:sp>
        <p:nvSpPr>
          <p:cNvPr id="146" name="Google Shape;146;p85"/>
          <p:cNvSpPr>
            <a:spLocks noGrp="1"/>
          </p:cNvSpPr>
          <p:nvPr>
            <p:ph type="pic" idx="2"/>
          </p:nvPr>
        </p:nvSpPr>
        <p:spPr>
          <a:xfrm>
            <a:off x="0" y="-129"/>
            <a:ext cx="12192000" cy="6858000"/>
          </a:xfrm>
          <a:prstGeom prst="rect">
            <a:avLst/>
          </a:prstGeom>
          <a:noFill/>
          <a:ln>
            <a:noFill/>
          </a:ln>
        </p:spPr>
      </p:sp>
      <p:pic>
        <p:nvPicPr>
          <p:cNvPr id="147" name="Google Shape;147;p85"/>
          <p:cNvPicPr preferRelativeResize="0"/>
          <p:nvPr/>
        </p:nvPicPr>
        <p:blipFill rotWithShape="1">
          <a:blip r:embed="rId2">
            <a:alphaModFix amt="70000"/>
          </a:blip>
          <a:srcRect l="71406" r="1630"/>
          <a:stretch/>
        </p:blipFill>
        <p:spPr>
          <a:xfrm>
            <a:off x="9277627" y="4733"/>
            <a:ext cx="2914373" cy="6858000"/>
          </a:xfrm>
          <a:prstGeom prst="rect">
            <a:avLst/>
          </a:prstGeom>
          <a:noFill/>
          <a:ln>
            <a:noFill/>
          </a:ln>
        </p:spPr>
      </p:pic>
      <p:sp>
        <p:nvSpPr>
          <p:cNvPr id="148" name="Google Shape;148;p85"/>
          <p:cNvSpPr txBox="1">
            <a:spLocks noGrp="1"/>
          </p:cNvSpPr>
          <p:nvPr>
            <p:ph type="body" idx="1"/>
          </p:nvPr>
        </p:nvSpPr>
        <p:spPr>
          <a:xfrm>
            <a:off x="316992" y="6567964"/>
            <a:ext cx="5330457" cy="197941"/>
          </a:xfrm>
          <a:prstGeom prst="rect">
            <a:avLst/>
          </a:prstGeom>
          <a:noFill/>
          <a:ln>
            <a:noFill/>
          </a:ln>
        </p:spPr>
        <p:txBody>
          <a:bodyPr spcFirstLastPara="1" wrap="square" lIns="0" tIns="9125" rIns="0" bIns="18275" anchor="t" anchorCtr="0">
            <a:noAutofit/>
          </a:bodyPr>
          <a:lstStyle>
            <a:lvl1pPr marL="457200" lvl="0" indent="-228600" algn="l">
              <a:lnSpc>
                <a:spcPct val="100000"/>
              </a:lnSpc>
              <a:spcBef>
                <a:spcPts val="140"/>
              </a:spcBef>
              <a:spcAft>
                <a:spcPts val="0"/>
              </a:spcAft>
              <a:buClr>
                <a:schemeClr val="lt2"/>
              </a:buClr>
              <a:buSzPts val="700"/>
              <a:buNone/>
              <a:defRPr sz="700">
                <a:solidFill>
                  <a:schemeClr val="lt2"/>
                </a:solidFill>
              </a:defRPr>
            </a:lvl1pPr>
            <a:lvl2pPr marL="914400" lvl="1" indent="-228600" algn="l">
              <a:lnSpc>
                <a:spcPct val="100000"/>
              </a:lnSpc>
              <a:spcBef>
                <a:spcPts val="800"/>
              </a:spcBef>
              <a:spcAft>
                <a:spcPts val="0"/>
              </a:spcAft>
              <a:buClr>
                <a:schemeClr val="dk1"/>
              </a:buClr>
              <a:buSzPts val="1400"/>
              <a:buNone/>
              <a:defRPr sz="1400"/>
            </a:lvl2pPr>
            <a:lvl3pPr marL="1371600" lvl="2" indent="-228600" algn="l">
              <a:lnSpc>
                <a:spcPct val="100000"/>
              </a:lnSpc>
              <a:spcBef>
                <a:spcPts val="800"/>
              </a:spcBef>
              <a:spcAft>
                <a:spcPts val="0"/>
              </a:spcAft>
              <a:buClr>
                <a:schemeClr val="dk1"/>
              </a:buClr>
              <a:buSzPts val="1400"/>
              <a:buNone/>
              <a:defRPr sz="1400"/>
            </a:lvl3pPr>
            <a:lvl4pPr marL="1828800" lvl="3" indent="-228600" algn="l">
              <a:lnSpc>
                <a:spcPct val="100000"/>
              </a:lnSpc>
              <a:spcBef>
                <a:spcPts val="800"/>
              </a:spcBef>
              <a:spcAft>
                <a:spcPts val="0"/>
              </a:spcAft>
              <a:buClr>
                <a:schemeClr val="dk1"/>
              </a:buClr>
              <a:buSzPts val="1400"/>
              <a:buNone/>
              <a:defRPr sz="1400"/>
            </a:lvl4pPr>
            <a:lvl5pPr marL="2286000" lvl="4" indent="-228600" algn="l">
              <a:lnSpc>
                <a:spcPct val="100000"/>
              </a:lnSpc>
              <a:spcBef>
                <a:spcPts val="800"/>
              </a:spcBef>
              <a:spcAft>
                <a:spcPts val="0"/>
              </a:spcAft>
              <a:buClr>
                <a:schemeClr val="dk1"/>
              </a:buClr>
              <a:buSzPts val="1400"/>
              <a:buNone/>
              <a:defRPr sz="1400"/>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8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lt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J-PAL Figure/Graph/Infographic">
  <p:cSld name="J-PAL Figure/Graph/Infographic">
    <p:spTree>
      <p:nvGrpSpPr>
        <p:cNvPr id="1" name="Shape 150"/>
        <p:cNvGrpSpPr/>
        <p:nvPr/>
      </p:nvGrpSpPr>
      <p:grpSpPr>
        <a:xfrm>
          <a:off x="0" y="0"/>
          <a:ext cx="0" cy="0"/>
          <a:chOff x="0" y="0"/>
          <a:chExt cx="0" cy="0"/>
        </a:xfrm>
      </p:grpSpPr>
      <p:sp>
        <p:nvSpPr>
          <p:cNvPr id="151" name="Google Shape;151;p86"/>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86"/>
          <p:cNvSpPr txBox="1">
            <a:spLocks noGrp="1"/>
          </p:cNvSpPr>
          <p:nvPr>
            <p:ph type="body" idx="1"/>
          </p:nvPr>
        </p:nvSpPr>
        <p:spPr>
          <a:xfrm>
            <a:off x="609600" y="1573213"/>
            <a:ext cx="10972800" cy="460851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800"/>
              </a:spcBef>
              <a:spcAft>
                <a:spcPts val="0"/>
              </a:spcAft>
              <a:buClr>
                <a:schemeClr val="dk1"/>
              </a:buClr>
              <a:buSzPts val="1800"/>
              <a:buChar char="–"/>
              <a:defRPr/>
            </a:lvl2pPr>
            <a:lvl3pPr marL="1371600" lvl="2" indent="-342900" algn="l">
              <a:lnSpc>
                <a:spcPct val="100000"/>
              </a:lnSpc>
              <a:spcBef>
                <a:spcPts val="800"/>
              </a:spcBef>
              <a:spcAft>
                <a:spcPts val="0"/>
              </a:spcAft>
              <a:buClr>
                <a:schemeClr val="dk1"/>
              </a:buClr>
              <a:buSzPts val="1800"/>
              <a:buChar char="•"/>
              <a:defRPr/>
            </a:lvl3pPr>
            <a:lvl4pPr marL="1828800" lvl="3" indent="-342900" algn="l">
              <a:lnSpc>
                <a:spcPct val="100000"/>
              </a:lnSpc>
              <a:spcBef>
                <a:spcPts val="800"/>
              </a:spcBef>
              <a:spcAft>
                <a:spcPts val="0"/>
              </a:spcAft>
              <a:buClr>
                <a:schemeClr val="dk1"/>
              </a:buClr>
              <a:buSzPts val="1800"/>
              <a:buChar char="–"/>
              <a:defRPr/>
            </a:lvl4pPr>
            <a:lvl5pPr marL="2286000" lvl="4" indent="-342900" algn="l">
              <a:lnSpc>
                <a:spcPct val="100000"/>
              </a:lnSpc>
              <a:spcBef>
                <a:spcPts val="800"/>
              </a:spcBef>
              <a:spcAft>
                <a:spcPts val="0"/>
              </a:spcAft>
              <a:buClr>
                <a:schemeClr val="dk1"/>
              </a:buClr>
              <a:buSzPts val="1800"/>
              <a:buChar char="»"/>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8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734095" y="503599"/>
            <a:ext cx="10723812" cy="57445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733" b="0" i="0">
                <a:solidFill>
                  <a:srgbClr val="009A9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60960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2"/>
          </p:nvPr>
        </p:nvSpPr>
        <p:spPr>
          <a:xfrm>
            <a:off x="6278880" y="1577340"/>
            <a:ext cx="5303520" cy="338554"/>
          </a:xfrm>
          <a:prstGeom prst="rect">
            <a:avLst/>
          </a:prstGeom>
          <a:noFill/>
          <a:ln>
            <a:noFill/>
          </a:ln>
        </p:spPr>
        <p:txBody>
          <a:bodyPr spcFirstLastPara="1" wrap="square" lIns="0" tIns="0" rIns="0" bIns="0" anchor="t" anchorCtr="0">
            <a:spAutoFit/>
          </a:bodyPr>
          <a:lstStyle>
            <a:lvl1pPr marL="609570" lvl="0" indent="-304784" algn="l">
              <a:lnSpc>
                <a:spcPct val="100000"/>
              </a:lnSpc>
              <a:spcBef>
                <a:spcPts val="0"/>
              </a:spcBef>
              <a:spcAft>
                <a:spcPts val="0"/>
              </a:spcAft>
              <a:buSzPts val="1400"/>
              <a:buNone/>
              <a:defRPr/>
            </a:lvl1pPr>
            <a:lvl2pPr marL="1219140" lvl="1" indent="-304784" algn="l">
              <a:lnSpc>
                <a:spcPct val="100000"/>
              </a:lnSpc>
              <a:spcBef>
                <a:spcPts val="0"/>
              </a:spcBef>
              <a:spcAft>
                <a:spcPts val="0"/>
              </a:spcAft>
              <a:buSzPts val="1400"/>
              <a:buNone/>
              <a:defRPr/>
            </a:lvl2pPr>
            <a:lvl3pPr marL="1828709" lvl="2" indent="-304784" algn="l">
              <a:lnSpc>
                <a:spcPct val="100000"/>
              </a:lnSpc>
              <a:spcBef>
                <a:spcPts val="0"/>
              </a:spcBef>
              <a:spcAft>
                <a:spcPts val="0"/>
              </a:spcAft>
              <a:buSzPts val="1400"/>
              <a:buNone/>
              <a:defRPr/>
            </a:lvl3pPr>
            <a:lvl4pPr marL="2438278" lvl="3" indent="-304784" algn="l">
              <a:lnSpc>
                <a:spcPct val="100000"/>
              </a:lnSpc>
              <a:spcBef>
                <a:spcPts val="0"/>
              </a:spcBef>
              <a:spcAft>
                <a:spcPts val="0"/>
              </a:spcAft>
              <a:buSzPts val="1400"/>
              <a:buNone/>
              <a:defRPr/>
            </a:lvl4pPr>
            <a:lvl5pPr marL="3047848" lvl="4" indent="-304784" algn="l">
              <a:lnSpc>
                <a:spcPct val="100000"/>
              </a:lnSpc>
              <a:spcBef>
                <a:spcPts val="0"/>
              </a:spcBef>
              <a:spcAft>
                <a:spcPts val="0"/>
              </a:spcAft>
              <a:buSzPts val="1400"/>
              <a:buNone/>
              <a:defRPr/>
            </a:lvl5pPr>
            <a:lvl6pPr marL="3657418" lvl="5" indent="-304784" algn="l">
              <a:lnSpc>
                <a:spcPct val="100000"/>
              </a:lnSpc>
              <a:spcBef>
                <a:spcPts val="0"/>
              </a:spcBef>
              <a:spcAft>
                <a:spcPts val="0"/>
              </a:spcAft>
              <a:buSzPts val="1400"/>
              <a:buNone/>
              <a:defRPr/>
            </a:lvl6pPr>
            <a:lvl7pPr marL="4266987" lvl="6" indent="-304784" algn="l">
              <a:lnSpc>
                <a:spcPct val="100000"/>
              </a:lnSpc>
              <a:spcBef>
                <a:spcPts val="0"/>
              </a:spcBef>
              <a:spcAft>
                <a:spcPts val="0"/>
              </a:spcAft>
              <a:buSzPts val="1400"/>
              <a:buNone/>
              <a:defRPr/>
            </a:lvl7pPr>
            <a:lvl8pPr marL="4876557" lvl="7" indent="-304784" algn="l">
              <a:lnSpc>
                <a:spcPct val="100000"/>
              </a:lnSpc>
              <a:spcBef>
                <a:spcPts val="0"/>
              </a:spcBef>
              <a:spcAft>
                <a:spcPts val="0"/>
              </a:spcAft>
              <a:buSzPts val="1400"/>
              <a:buNone/>
              <a:defRPr/>
            </a:lvl8pPr>
            <a:lvl9pPr marL="5486126" lvl="8" indent="-304784" algn="l">
              <a:lnSpc>
                <a:spcPct val="100000"/>
              </a:lnSpc>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145280" y="6377941"/>
            <a:ext cx="3901440" cy="16927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dt" idx="10"/>
          </p:nvPr>
        </p:nvSpPr>
        <p:spPr>
          <a:xfrm>
            <a:off x="609600" y="6377941"/>
            <a:ext cx="2804160" cy="21544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778240" y="6377942"/>
            <a:ext cx="2804160" cy="246221"/>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rgbClr val="009A92"/>
                </a:solidFill>
                <a:latin typeface="Montserrat"/>
                <a:ea typeface="Montserrat"/>
                <a:cs typeface="Montserrat"/>
                <a:sym typeface="Montserra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1267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F09AE9-020F-38D4-DEAA-104B51B97674}"/>
              </a:ext>
            </a:extLst>
          </p:cNvPr>
          <p:cNvSpPr>
            <a:spLocks noGrp="1"/>
          </p:cNvSpPr>
          <p:nvPr>
            <p:ph type="ftr" idx="10"/>
          </p:nvPr>
        </p:nvSpPr>
        <p:spPr/>
        <p:txBody>
          <a:bodyPr/>
          <a:lstStyle/>
          <a:p>
            <a:endParaRPr lang="en-US"/>
          </a:p>
        </p:txBody>
      </p:sp>
      <p:sp>
        <p:nvSpPr>
          <p:cNvPr id="3" name="Slide Number Placeholder 2">
            <a:extLst>
              <a:ext uri="{FF2B5EF4-FFF2-40B4-BE49-F238E27FC236}">
                <a16:creationId xmlns:a16="http://schemas.microsoft.com/office/drawing/2014/main" id="{1DBA5ACE-9FA2-7AD0-81A4-4E01CA7BDCBC}"/>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4086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1" y="1"/>
            <a:ext cx="12192000" cy="1205949"/>
          </a:xfrm>
          <a:prstGeom prst="rect">
            <a:avLst/>
          </a:prstGeom>
          <a:solidFill>
            <a:srgbClr val="00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818440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5" name="Slide Number Placeholder 20"/>
          <p:cNvSpPr>
            <a:spLocks noGrp="1"/>
          </p:cNvSpPr>
          <p:nvPr>
            <p:ph type="sldNum" sz="quarter" idx="4"/>
          </p:nvPr>
        </p:nvSpPr>
        <p:spPr>
          <a:xfrm>
            <a:off x="9753600" y="6340476"/>
            <a:ext cx="1828800" cy="365125"/>
          </a:xfrm>
          <a:prstGeom prst="rect">
            <a:avLst/>
          </a:prstGeom>
        </p:spPr>
        <p:txBody>
          <a:bodyPr/>
          <a:lstStyle/>
          <a:p>
            <a:pPr algn="ctr"/>
            <a:fld id="{B6F15528-21DE-4FAA-801E-634DDDAF4B2B}" type="slidenum">
              <a:rPr lang="en-US" smtClean="0">
                <a:solidFill>
                  <a:schemeClr val="tx1"/>
                </a:solidFill>
                <a:latin typeface="Franklin Gothic Book" panose="020B0503020102020204" pitchFamily="34" charset="0"/>
                <a:cs typeface="Franklin Gothic Book"/>
              </a:rPr>
              <a:pPr algn="ctr"/>
              <a:t>‹#›</a:t>
            </a:fld>
            <a:endParaRPr lang="en-US" dirty="0">
              <a:solidFill>
                <a:schemeClr val="tx1"/>
              </a:solidFill>
              <a:latin typeface="Franklin Gothic Book" panose="020B0503020102020204" pitchFamily="34" charset="0"/>
              <a:cs typeface="Franklin Gothic Book"/>
            </a:endParaRPr>
          </a:p>
        </p:txBody>
      </p:sp>
      <p:sp>
        <p:nvSpPr>
          <p:cNvPr id="2" name="Rectangle 1"/>
          <p:cNvSpPr/>
          <p:nvPr userDrawn="1"/>
        </p:nvSpPr>
        <p:spPr>
          <a:xfrm>
            <a:off x="0" y="5562600"/>
            <a:ext cx="12192000" cy="1295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 name="Title 1"/>
          <p:cNvSpPr>
            <a:spLocks noGrp="1"/>
          </p:cNvSpPr>
          <p:nvPr>
            <p:ph type="title"/>
          </p:nvPr>
        </p:nvSpPr>
        <p:spPr>
          <a:xfrm>
            <a:off x="609600" y="274638"/>
            <a:ext cx="10972800" cy="1143000"/>
          </a:xfrm>
        </p:spPr>
        <p:txBody>
          <a:bodyPr/>
          <a:lstStyle/>
          <a:p>
            <a:r>
              <a:rPr lang="en-US" dirty="0"/>
              <a:t>Click to edit Master title style</a:t>
            </a:r>
          </a:p>
        </p:txBody>
      </p:sp>
    </p:spTree>
    <p:extLst>
      <p:ext uri="{BB962C8B-B14F-4D97-AF65-F5344CB8AC3E}">
        <p14:creationId xmlns:p14="http://schemas.microsoft.com/office/powerpoint/2010/main" val="397713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244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77565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J-PAL Section Divider | Option 2">
  <p:cSld name="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DBAC49"/>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DBAC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07500668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A93E3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38364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A93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013271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J-PAL Section Divider | Option 2" preserve="1">
  <p:cSld name="1_J-PAL Section Divider | Option 2">
    <p:spTree>
      <p:nvGrpSpPr>
        <p:cNvPr id="1" name="Shape 27"/>
        <p:cNvGrpSpPr/>
        <p:nvPr/>
      </p:nvGrpSpPr>
      <p:grpSpPr>
        <a:xfrm>
          <a:off x="0" y="0"/>
          <a:ext cx="0" cy="0"/>
          <a:chOff x="0" y="0"/>
          <a:chExt cx="0" cy="0"/>
        </a:xfrm>
      </p:grpSpPr>
      <p:sp>
        <p:nvSpPr>
          <p:cNvPr id="28" name="Google Shape;28;p66"/>
          <p:cNvSpPr/>
          <p:nvPr/>
        </p:nvSpPr>
        <p:spPr>
          <a:xfrm>
            <a:off x="0" y="0"/>
            <a:ext cx="12192000" cy="6864938"/>
          </a:xfrm>
          <a:prstGeom prst="rect">
            <a:avLst/>
          </a:prstGeom>
          <a:solidFill>
            <a:srgbClr val="6C9FB4"/>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entury Gothic"/>
              <a:ea typeface="Century Gothic"/>
              <a:cs typeface="Century Gothic"/>
              <a:sym typeface="Century Gothic"/>
            </a:endParaRPr>
          </a:p>
        </p:txBody>
      </p:sp>
      <p:sp>
        <p:nvSpPr>
          <p:cNvPr id="29" name="Google Shape;29;p66"/>
          <p:cNvSpPr txBox="1">
            <a:spLocks noGrp="1"/>
          </p:cNvSpPr>
          <p:nvPr>
            <p:ph type="body" idx="1"/>
          </p:nvPr>
        </p:nvSpPr>
        <p:spPr>
          <a:xfrm>
            <a:off x="1894114" y="452437"/>
            <a:ext cx="8607272" cy="5953125"/>
          </a:xfrm>
          <a:prstGeom prst="rect">
            <a:avLst/>
          </a:prstGeom>
          <a:noFill/>
          <a:ln>
            <a:noFill/>
          </a:ln>
        </p:spPr>
        <p:txBody>
          <a:bodyPr spcFirstLastPara="1" wrap="square" lIns="91425" tIns="45700" rIns="91425" bIns="45700" anchor="ctr" anchorCtr="0">
            <a:normAutofit/>
          </a:bodyPr>
          <a:lstStyle>
            <a:lvl1pPr marL="25400" lvl="0" indent="0" algn="ctr">
              <a:lnSpc>
                <a:spcPct val="100000"/>
              </a:lnSpc>
              <a:spcBef>
                <a:spcPts val="640"/>
              </a:spcBef>
              <a:spcAft>
                <a:spcPts val="0"/>
              </a:spcAft>
              <a:buClr>
                <a:srgbClr val="262626"/>
              </a:buClr>
              <a:buSzPts val="3200"/>
              <a:buFont typeface="Century Gothic"/>
              <a:buNone/>
              <a:defRPr sz="7200" b="1">
                <a:solidFill>
                  <a:schemeClr val="bg1"/>
                </a:solidFill>
                <a:latin typeface="Fira Sans Condensed" panose="020B0503050000020004" pitchFamily="34" charset="0"/>
                <a:ea typeface="Fira Sans Condensed" panose="020B0503050000020004" pitchFamily="34" charset="0"/>
                <a:cs typeface="Fira Sans Condensed" panose="020B0503050000020004" pitchFamily="34" charset="0"/>
                <a:sym typeface="Century Gothic"/>
              </a:defRPr>
            </a:lvl1pPr>
            <a:lvl2pPr marL="914400" lvl="1" indent="-228600" algn="l">
              <a:lnSpc>
                <a:spcPct val="100000"/>
              </a:lnSpc>
              <a:spcBef>
                <a:spcPts val="1500"/>
              </a:spcBef>
              <a:spcAft>
                <a:spcPts val="0"/>
              </a:spcAft>
              <a:buClr>
                <a:schemeClr val="dk1"/>
              </a:buClr>
              <a:buSzPts val="1800"/>
              <a:buNone/>
              <a:defRPr>
                <a:latin typeface="Century Gothic"/>
                <a:ea typeface="Century Gothic"/>
                <a:cs typeface="Century Gothic"/>
                <a:sym typeface="Century Gothic"/>
              </a:defRPr>
            </a:lvl2pPr>
            <a:lvl3pPr marL="1371600" lvl="2" indent="-228600" algn="l">
              <a:lnSpc>
                <a:spcPct val="100000"/>
              </a:lnSpc>
              <a:spcBef>
                <a:spcPts val="800"/>
              </a:spcBef>
              <a:spcAft>
                <a:spcPts val="0"/>
              </a:spcAft>
              <a:buClr>
                <a:schemeClr val="dk1"/>
              </a:buClr>
              <a:buSzPts val="1800"/>
              <a:buNone/>
              <a:defRPr>
                <a:latin typeface="Century Gothic"/>
                <a:ea typeface="Century Gothic"/>
                <a:cs typeface="Century Gothic"/>
                <a:sym typeface="Century Gothic"/>
              </a:defRPr>
            </a:lvl3pPr>
            <a:lvl4pPr marL="1828800" lvl="3" indent="-228600" algn="l">
              <a:lnSpc>
                <a:spcPct val="100000"/>
              </a:lnSpc>
              <a:spcBef>
                <a:spcPts val="800"/>
              </a:spcBef>
              <a:spcAft>
                <a:spcPts val="0"/>
              </a:spcAft>
              <a:buClr>
                <a:schemeClr val="dk1"/>
              </a:buClr>
              <a:buSzPts val="1600"/>
              <a:buNone/>
              <a:defRPr>
                <a:latin typeface="Century Gothic"/>
                <a:ea typeface="Century Gothic"/>
                <a:cs typeface="Century Gothic"/>
                <a:sym typeface="Century Gothic"/>
              </a:defRPr>
            </a:lvl4pPr>
            <a:lvl5pPr marL="2286000" lvl="4" indent="-228600" algn="l">
              <a:lnSpc>
                <a:spcPct val="100000"/>
              </a:lnSpc>
              <a:spcBef>
                <a:spcPts val="800"/>
              </a:spcBef>
              <a:spcAft>
                <a:spcPts val="0"/>
              </a:spcAft>
              <a:buClr>
                <a:schemeClr val="dk1"/>
              </a:buClr>
              <a:buSzPts val="1400"/>
              <a:buNone/>
              <a:defRPr>
                <a:latin typeface="Century Gothic"/>
                <a:ea typeface="Century Gothic"/>
                <a:cs typeface="Century Gothic"/>
                <a:sym typeface="Century Gothic"/>
              </a:defRPr>
            </a:lvl5pPr>
            <a:lvl6pPr marL="2743200" lvl="5" indent="-342900" algn="l">
              <a:lnSpc>
                <a:spcPct val="100000"/>
              </a:lnSpc>
              <a:spcBef>
                <a:spcPts val="8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dirty="0"/>
          </a:p>
        </p:txBody>
      </p:sp>
      <p:sp>
        <p:nvSpPr>
          <p:cNvPr id="31" name="Google Shape;31;p66"/>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chemeClr val="bg1">
                    <a:lumMod val="50000"/>
                  </a:schemeClr>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rgbClr val="262626"/>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87824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J-PAL Intro Co-Branded Slide | Option 1" preserve="1" userDrawn="1">
  <p:cSld name="1_J-PAL Intro Co-Branded Slide | Option 1">
    <p:bg>
      <p:bgRef idx="1001">
        <a:schemeClr val="bg1"/>
      </p:bgRef>
    </p:bg>
    <p:spTree>
      <p:nvGrpSpPr>
        <p:cNvPr id="1" name="Shape 19"/>
        <p:cNvGrpSpPr/>
        <p:nvPr/>
      </p:nvGrpSpPr>
      <p:grpSpPr>
        <a:xfrm>
          <a:off x="0" y="0"/>
          <a:ext cx="0" cy="0"/>
          <a:chOff x="0" y="0"/>
          <a:chExt cx="0" cy="0"/>
        </a:xfrm>
      </p:grpSpPr>
      <p:sp>
        <p:nvSpPr>
          <p:cNvPr id="20" name="Google Shape;20;p74"/>
          <p:cNvSpPr/>
          <p:nvPr userDrawn="1"/>
        </p:nvSpPr>
        <p:spPr>
          <a:xfrm>
            <a:off x="-1" y="0"/>
            <a:ext cx="12235543" cy="1240971"/>
          </a:xfrm>
          <a:prstGeom prst="rect">
            <a:avLst/>
          </a:prstGeom>
          <a:solidFill>
            <a:srgbClr val="6C9F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entury Gothic"/>
              <a:ea typeface="Century Gothic"/>
              <a:cs typeface="Century Gothic"/>
              <a:sym typeface="Century Gothic"/>
            </a:endParaRPr>
          </a:p>
        </p:txBody>
      </p:sp>
      <p:sp>
        <p:nvSpPr>
          <p:cNvPr id="21" name="Google Shape;21;p74"/>
          <p:cNvSpPr txBox="1">
            <a:spLocks noGrp="1"/>
          </p:cNvSpPr>
          <p:nvPr>
            <p:ph type="ctrTitle"/>
          </p:nvPr>
        </p:nvSpPr>
        <p:spPr>
          <a:xfrm>
            <a:off x="-1" y="-104503"/>
            <a:ext cx="12192001" cy="1240971"/>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accent1"/>
              </a:buClr>
              <a:buSzPts val="3200"/>
              <a:buFont typeface="Century Gothic"/>
              <a:buNone/>
              <a:defRPr sz="5400" b="1">
                <a:solidFill>
                  <a:schemeClr val="bg1"/>
                </a:solidFill>
                <a:latin typeface="Fira Sans Condensed" panose="020B05030500000200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74"/>
          <p:cNvSpPr txBox="1">
            <a:spLocks noGrp="1"/>
          </p:cNvSpPr>
          <p:nvPr>
            <p:ph type="subTitle" idx="1" hasCustomPrompt="1"/>
          </p:nvPr>
        </p:nvSpPr>
        <p:spPr>
          <a:xfrm>
            <a:off x="1864927" y="1497874"/>
            <a:ext cx="8638217" cy="4957365"/>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40"/>
              </a:spcBef>
              <a:spcAft>
                <a:spcPts val="0"/>
              </a:spcAft>
              <a:buClr>
                <a:srgbClr val="282828"/>
              </a:buClr>
              <a:buSzPts val="2200"/>
              <a:buNone/>
              <a:defRPr sz="2600">
                <a:solidFill>
                  <a:schemeClr val="bg1"/>
                </a:solidFill>
                <a:latin typeface="Fira Sans Condensed Light" panose="020B0403050000020004" pitchFamily="34" charset="0"/>
              </a:defRPr>
            </a:lvl1pPr>
            <a:lvl2pPr lvl="1" algn="ctr">
              <a:lnSpc>
                <a:spcPct val="100000"/>
              </a:lnSpc>
              <a:spcBef>
                <a:spcPts val="360"/>
              </a:spcBef>
              <a:spcAft>
                <a:spcPts val="0"/>
              </a:spcAft>
              <a:buClr>
                <a:srgbClr val="888888"/>
              </a:buClr>
              <a:buSzPts val="1800"/>
              <a:buNone/>
              <a:defRPr>
                <a:solidFill>
                  <a:srgbClr val="888888"/>
                </a:solidFill>
              </a:defRPr>
            </a:lvl2pPr>
            <a:lvl3pPr lvl="2" algn="ctr">
              <a:lnSpc>
                <a:spcPct val="100000"/>
              </a:lnSpc>
              <a:spcBef>
                <a:spcPts val="800"/>
              </a:spcBef>
              <a:spcAft>
                <a:spcPts val="0"/>
              </a:spcAft>
              <a:buClr>
                <a:srgbClr val="888888"/>
              </a:buClr>
              <a:buSzPts val="1800"/>
              <a:buNone/>
              <a:defRPr>
                <a:solidFill>
                  <a:srgbClr val="888888"/>
                </a:solidFill>
              </a:defRPr>
            </a:lvl3pPr>
            <a:lvl4pPr lvl="3" algn="ctr">
              <a:lnSpc>
                <a:spcPct val="100000"/>
              </a:lnSpc>
              <a:spcBef>
                <a:spcPts val="800"/>
              </a:spcBef>
              <a:spcAft>
                <a:spcPts val="0"/>
              </a:spcAft>
              <a:buClr>
                <a:srgbClr val="888888"/>
              </a:buClr>
              <a:buSzPts val="1600"/>
              <a:buNone/>
              <a:defRPr>
                <a:solidFill>
                  <a:srgbClr val="888888"/>
                </a:solidFill>
              </a:defRPr>
            </a:lvl4pPr>
            <a:lvl5pPr lvl="4" algn="ctr">
              <a:lnSpc>
                <a:spcPct val="100000"/>
              </a:lnSpc>
              <a:spcBef>
                <a:spcPts val="800"/>
              </a:spcBef>
              <a:spcAft>
                <a:spcPts val="0"/>
              </a:spcAft>
              <a:buClr>
                <a:srgbClr val="888888"/>
              </a:buClr>
              <a:buSzPts val="1400"/>
              <a:buNone/>
              <a:defRPr>
                <a:solidFill>
                  <a:srgbClr val="888888"/>
                </a:solidFill>
              </a:defRPr>
            </a:lvl5pPr>
            <a:lvl6pPr lvl="5" algn="ctr">
              <a:lnSpc>
                <a:spcPct val="100000"/>
              </a:lnSpc>
              <a:spcBef>
                <a:spcPts val="800"/>
              </a:spcBef>
              <a:spcAft>
                <a:spcPts val="0"/>
              </a:spcAft>
              <a:buClr>
                <a:srgbClr val="888888"/>
              </a:buClr>
              <a:buSzPts val="2667"/>
              <a:buNone/>
              <a:defRPr>
                <a:solidFill>
                  <a:srgbClr val="888888"/>
                </a:solidFill>
              </a:defRPr>
            </a:lvl6pPr>
            <a:lvl7pPr lvl="6" algn="ctr">
              <a:lnSpc>
                <a:spcPct val="100000"/>
              </a:lnSpc>
              <a:spcBef>
                <a:spcPts val="533"/>
              </a:spcBef>
              <a:spcAft>
                <a:spcPts val="0"/>
              </a:spcAft>
              <a:buClr>
                <a:srgbClr val="888888"/>
              </a:buClr>
              <a:buSzPts val="2667"/>
              <a:buNone/>
              <a:defRPr>
                <a:solidFill>
                  <a:srgbClr val="888888"/>
                </a:solidFill>
              </a:defRPr>
            </a:lvl7pPr>
            <a:lvl8pPr lvl="7" algn="ctr">
              <a:lnSpc>
                <a:spcPct val="100000"/>
              </a:lnSpc>
              <a:spcBef>
                <a:spcPts val="533"/>
              </a:spcBef>
              <a:spcAft>
                <a:spcPts val="0"/>
              </a:spcAft>
              <a:buClr>
                <a:srgbClr val="888888"/>
              </a:buClr>
              <a:buSzPts val="2667"/>
              <a:buNone/>
              <a:defRPr>
                <a:solidFill>
                  <a:srgbClr val="888888"/>
                </a:solidFill>
              </a:defRPr>
            </a:lvl8pPr>
            <a:lvl9pPr lvl="8" algn="ctr">
              <a:lnSpc>
                <a:spcPct val="100000"/>
              </a:lnSpc>
              <a:spcBef>
                <a:spcPts val="533"/>
              </a:spcBef>
              <a:spcAft>
                <a:spcPts val="0"/>
              </a:spcAft>
              <a:buClr>
                <a:srgbClr val="888888"/>
              </a:buClr>
              <a:buSzPts val="2667"/>
              <a:buNone/>
              <a:defRPr>
                <a:solidFill>
                  <a:srgbClr val="888888"/>
                </a:solidFill>
              </a:defRPr>
            </a:lvl9pPr>
          </a:lstStyle>
          <a:p>
            <a:r>
              <a:rPr lang="en-US" dirty="0"/>
              <a:t>Class 3</a:t>
            </a:r>
          </a:p>
          <a:p>
            <a:endParaRPr lang="en-US" dirty="0"/>
          </a:p>
          <a:p>
            <a:r>
              <a:rPr lang="en-US" dirty="0"/>
              <a:t>EDUC 157: Educational Research and Evaluation</a:t>
            </a:r>
          </a:p>
          <a:p>
            <a:r>
              <a:rPr lang="en-US" dirty="0"/>
              <a:t>UCI School of Education</a:t>
            </a:r>
            <a:endParaRPr dirty="0"/>
          </a:p>
        </p:txBody>
      </p:sp>
      <p:sp>
        <p:nvSpPr>
          <p:cNvPr id="26" name="Google Shape;26;p7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100"/>
              <a:buFont typeface="Arial"/>
              <a:buNone/>
              <a:defRPr sz="1300" b="0" i="0" u="none" strike="noStrike" cap="none">
                <a:solidFill>
                  <a:srgbClr val="8BACCC"/>
                </a:solidFill>
                <a:latin typeface="Fira Sans Condensed Light" panose="020B0403050000020004" pitchFamily="34" charset="0"/>
                <a:ea typeface="Fira Sans Condensed Light" panose="020B0403050000020004" pitchFamily="34" charset="0"/>
                <a:cs typeface="Fira Sans Condensed Light" panose="020B0403050000020004" pitchFamily="34" charset="0"/>
                <a:sym typeface="Century Gothic"/>
              </a:defRPr>
            </a:lvl1pPr>
            <a:lvl2pPr marL="0" marR="0" lvl="1"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100"/>
              <a:buFont typeface="Arial"/>
              <a:buNone/>
              <a:defRPr sz="1300" b="0" i="0" u="none" strike="noStrike" cap="none">
                <a:solidFill>
                  <a:schemeClr val="dk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21969916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2"/>
          <p:cNvSpPr txBox="1">
            <a:spLocks noGrp="1"/>
          </p:cNvSpPr>
          <p:nvPr>
            <p:ph type="title"/>
          </p:nvPr>
        </p:nvSpPr>
        <p:spPr>
          <a:xfrm>
            <a:off x="609600" y="185739"/>
            <a:ext cx="10972800" cy="115728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accent1"/>
              </a:buClr>
              <a:buSzPts val="3200"/>
              <a:buFont typeface="Century Gothic"/>
              <a:buNone/>
              <a:defRPr sz="3200" b="0" i="0" u="none" strike="noStrike" cap="none">
                <a:solidFill>
                  <a:schemeClr val="accen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2"/>
          <p:cNvSpPr txBox="1">
            <a:spLocks noGrp="1"/>
          </p:cNvSpPr>
          <p:nvPr>
            <p:ph type="body" idx="1"/>
          </p:nvPr>
        </p:nvSpPr>
        <p:spPr>
          <a:xfrm>
            <a:off x="609600" y="1457326"/>
            <a:ext cx="10972800" cy="4719638"/>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10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lnSpc>
                <a:spcPct val="100000"/>
              </a:lnSpc>
              <a:spcBef>
                <a:spcPts val="8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62"/>
          <p:cNvSpPr txBox="1">
            <a:spLocks noGrp="1"/>
          </p:cNvSpPr>
          <p:nvPr>
            <p:ph type="ftr" idx="11"/>
          </p:nvPr>
        </p:nvSpPr>
        <p:spPr>
          <a:xfrm>
            <a:off x="609599" y="6446570"/>
            <a:ext cx="9663113" cy="22232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small">
                <a:solidFill>
                  <a:srgbClr val="7F7F7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62"/>
          <p:cNvSpPr txBox="1">
            <a:spLocks noGrp="1"/>
          </p:cNvSpPr>
          <p:nvPr>
            <p:ph type="sldNum" idx="12"/>
          </p:nvPr>
        </p:nvSpPr>
        <p:spPr>
          <a:xfrm>
            <a:off x="10446059" y="6446570"/>
            <a:ext cx="1136341" cy="222323"/>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74" r:id="rId3"/>
    <p:sldLayoutId id="2147483651" r:id="rId4"/>
    <p:sldLayoutId id="2147483675" r:id="rId5"/>
    <p:sldLayoutId id="2147483672" r:id="rId6"/>
    <p:sldLayoutId id="2147483676" r:id="rId7"/>
    <p:sldLayoutId id="2147483673" r:id="rId8"/>
    <p:sldLayoutId id="2147483677" r:id="rId9"/>
    <p:sldLayoutId id="2147483654" r:id="rId10"/>
    <p:sldLayoutId id="2147483655"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8" r:id="rId24"/>
    <p:sldLayoutId id="2147483679" r:id="rId25"/>
    <p:sldLayoutId id="2147483680" r:id="rId26"/>
    <p:sldLayoutId id="2147483681"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29b92c5457_0_0"/>
          <p:cNvSpPr txBox="1">
            <a:spLocks noGrp="1"/>
          </p:cNvSpPr>
          <p:nvPr>
            <p:ph type="ctrTitle"/>
          </p:nvPr>
        </p:nvSpPr>
        <p:spPr>
          <a:xfrm>
            <a:off x="398834" y="1458485"/>
            <a:ext cx="11692647" cy="2346333"/>
          </a:xfrm>
          <a:prstGeom prst="rect">
            <a:avLst/>
          </a:prstGeom>
          <a:no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SzPts val="3200"/>
              <a:buNone/>
            </a:pPr>
            <a:r>
              <a:rPr lang="en-US" sz="8000" dirty="0"/>
              <a:t>Open science and multiple hypothesis testing</a:t>
            </a:r>
            <a:endParaRPr sz="8000" dirty="0"/>
          </a:p>
        </p:txBody>
      </p:sp>
      <p:sp>
        <p:nvSpPr>
          <p:cNvPr id="180" name="Google Shape;180;g129b92c5457_0_0"/>
          <p:cNvSpPr txBox="1">
            <a:spLocks noGrp="1"/>
          </p:cNvSpPr>
          <p:nvPr>
            <p:ph type="subTitle" idx="1"/>
          </p:nvPr>
        </p:nvSpPr>
        <p:spPr>
          <a:xfrm>
            <a:off x="2073933" y="4680868"/>
            <a:ext cx="8638200" cy="1752600"/>
          </a:xfrm>
          <a:prstGeom prst="rect">
            <a:avLst/>
          </a:prstGeom>
          <a:noFill/>
          <a:ln>
            <a:noFill/>
          </a:ln>
        </p:spPr>
        <p:txBody>
          <a:bodyPr spcFirstLastPara="1" wrap="square" lIns="91425" tIns="45700" rIns="91425" bIns="45700" anchor="t" anchorCtr="0">
            <a:normAutofit lnSpcReduction="10000"/>
          </a:bodyPr>
          <a:lstStyle/>
          <a:p>
            <a:pPr marL="0" lvl="0" indent="0" rtl="0">
              <a:lnSpc>
                <a:spcPct val="100000"/>
              </a:lnSpc>
              <a:spcBef>
                <a:spcPts val="440"/>
              </a:spcBef>
              <a:spcAft>
                <a:spcPts val="0"/>
              </a:spcAft>
              <a:buSzPts val="2200"/>
              <a:buNone/>
            </a:pPr>
            <a:r>
              <a:rPr lang="en-US" b="1" dirty="0">
                <a:latin typeface="Fira Sans Condensed Black" panose="020B0A03050000020004" pitchFamily="34" charset="0"/>
              </a:rPr>
              <a:t>Class 18</a:t>
            </a:r>
          </a:p>
          <a:p>
            <a:pPr marL="0" lvl="0" indent="0" rtl="0">
              <a:lnSpc>
                <a:spcPct val="100000"/>
              </a:lnSpc>
              <a:spcBef>
                <a:spcPts val="440"/>
              </a:spcBef>
              <a:spcAft>
                <a:spcPts val="0"/>
              </a:spcAft>
              <a:buSzPts val="2200"/>
              <a:buNone/>
            </a:pPr>
            <a:endParaRPr lang="en-US" b="1" dirty="0"/>
          </a:p>
          <a:p>
            <a:pPr marL="0" lvl="0" indent="0" rtl="0">
              <a:lnSpc>
                <a:spcPct val="100000"/>
              </a:lnSpc>
              <a:spcBef>
                <a:spcPts val="440"/>
              </a:spcBef>
              <a:spcAft>
                <a:spcPts val="0"/>
              </a:spcAft>
              <a:buSzPts val="2200"/>
              <a:buNone/>
            </a:pPr>
            <a:r>
              <a:rPr lang="en-US" dirty="0"/>
              <a:t>EDUC 157: Educational Research and Evaluation</a:t>
            </a:r>
          </a:p>
          <a:p>
            <a:pPr marL="0" lvl="0" indent="0" rtl="0">
              <a:lnSpc>
                <a:spcPct val="100000"/>
              </a:lnSpc>
              <a:spcBef>
                <a:spcPts val="440"/>
              </a:spcBef>
              <a:spcAft>
                <a:spcPts val="0"/>
              </a:spcAft>
              <a:buSzPts val="2200"/>
              <a:buNone/>
            </a:pPr>
            <a:r>
              <a:rPr lang="en-US" dirty="0"/>
              <a:t>UCI School of Education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BB77-52DC-7D12-D586-C4C23750D301}"/>
              </a:ext>
            </a:extLst>
          </p:cNvPr>
          <p:cNvSpPr>
            <a:spLocks noGrp="1"/>
          </p:cNvSpPr>
          <p:nvPr>
            <p:ph type="ctrTitle"/>
          </p:nvPr>
        </p:nvSpPr>
        <p:spPr/>
        <p:txBody>
          <a:bodyPr/>
          <a:lstStyle/>
          <a:p>
            <a:r>
              <a:rPr lang="en-US" dirty="0"/>
              <a:t>The hype </a:t>
            </a:r>
            <a:r>
              <a:rPr lang="en-US" dirty="0" err="1"/>
              <a:t>hype</a:t>
            </a:r>
            <a:r>
              <a:rPr lang="en-US" dirty="0"/>
              <a:t> is real</a:t>
            </a:r>
          </a:p>
        </p:txBody>
      </p:sp>
      <p:sp>
        <p:nvSpPr>
          <p:cNvPr id="4" name="Slide Number Placeholder 3">
            <a:extLst>
              <a:ext uri="{FF2B5EF4-FFF2-40B4-BE49-F238E27FC236}">
                <a16:creationId xmlns:a16="http://schemas.microsoft.com/office/drawing/2014/main" id="{41025A85-8BB8-03BD-165D-410FA1945F6E}"/>
              </a:ext>
            </a:extLst>
          </p:cNvPr>
          <p:cNvSpPr>
            <a:spLocks noGrp="1"/>
          </p:cNvSpPr>
          <p:nvPr>
            <p:ph type="sldNum" idx="12"/>
          </p:nvPr>
        </p:nvSpPr>
        <p:spPr/>
        <p:txBody>
          <a:bodyPr/>
          <a:lstStyle/>
          <a:p>
            <a:fld id="{00000000-1234-1234-1234-123412341234}" type="slidenum">
              <a:rPr lang="en-US" smtClean="0"/>
              <a:pPr/>
              <a:t>9</a:t>
            </a:fld>
            <a:endParaRPr lang="en-US" dirty="0"/>
          </a:p>
        </p:txBody>
      </p:sp>
      <p:pic>
        <p:nvPicPr>
          <p:cNvPr id="6" name="Picture 5">
            <a:extLst>
              <a:ext uri="{FF2B5EF4-FFF2-40B4-BE49-F238E27FC236}">
                <a16:creationId xmlns:a16="http://schemas.microsoft.com/office/drawing/2014/main" id="{1E4D7E59-BE1C-323D-FE92-622222E3CCC8}"/>
              </a:ext>
            </a:extLst>
          </p:cNvPr>
          <p:cNvPicPr>
            <a:picLocks noChangeAspect="1"/>
          </p:cNvPicPr>
          <p:nvPr/>
        </p:nvPicPr>
        <p:blipFill>
          <a:blip r:embed="rId3"/>
          <a:stretch>
            <a:fillRect/>
          </a:stretch>
        </p:blipFill>
        <p:spPr>
          <a:xfrm>
            <a:off x="97474" y="1560032"/>
            <a:ext cx="11537530" cy="4070975"/>
          </a:xfrm>
          <a:prstGeom prst="rect">
            <a:avLst/>
          </a:prstGeom>
        </p:spPr>
      </p:pic>
      <p:sp>
        <p:nvSpPr>
          <p:cNvPr id="7" name="TextBox 7">
            <a:extLst>
              <a:ext uri="{FF2B5EF4-FFF2-40B4-BE49-F238E27FC236}">
                <a16:creationId xmlns:a16="http://schemas.microsoft.com/office/drawing/2014/main" id="{A5A8C530-AA0E-AD7C-5C23-97655F36F2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Millar et al. 2022</a:t>
            </a:r>
          </a:p>
        </p:txBody>
      </p:sp>
    </p:spTree>
    <p:extLst>
      <p:ext uri="{BB962C8B-B14F-4D97-AF65-F5344CB8AC3E}">
        <p14:creationId xmlns:p14="http://schemas.microsoft.com/office/powerpoint/2010/main" val="355488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p-hacking, publication bias in economics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10</a:t>
            </a:fld>
            <a:endParaRPr lang="en-US" dirty="0"/>
          </a:p>
        </p:txBody>
      </p:sp>
      <p:sp>
        <p:nvSpPr>
          <p:cNvPr id="3" name="TextBox 7">
            <a:extLst>
              <a:ext uri="{FF2B5EF4-FFF2-40B4-BE49-F238E27FC236}">
                <a16:creationId xmlns:a16="http://schemas.microsoft.com/office/drawing/2014/main" id="{9F0BFC03-6BA4-81EA-77DE-5160D53D79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Brodeur et al. 2020</a:t>
            </a:r>
          </a:p>
        </p:txBody>
      </p:sp>
      <p:pic>
        <p:nvPicPr>
          <p:cNvPr id="7" name="Picture 6">
            <a:extLst>
              <a:ext uri="{FF2B5EF4-FFF2-40B4-BE49-F238E27FC236}">
                <a16:creationId xmlns:a16="http://schemas.microsoft.com/office/drawing/2014/main" id="{C346CC82-35CD-7873-912C-3BBDA5D11DB4}"/>
              </a:ext>
            </a:extLst>
          </p:cNvPr>
          <p:cNvPicPr>
            <a:picLocks noChangeAspect="1"/>
          </p:cNvPicPr>
          <p:nvPr/>
        </p:nvPicPr>
        <p:blipFill>
          <a:blip r:embed="rId3"/>
          <a:stretch>
            <a:fillRect/>
          </a:stretch>
        </p:blipFill>
        <p:spPr>
          <a:xfrm>
            <a:off x="2329821" y="1881794"/>
            <a:ext cx="6591871" cy="4564776"/>
          </a:xfrm>
          <a:prstGeom prst="rect">
            <a:avLst/>
          </a:prstGeom>
        </p:spPr>
      </p:pic>
    </p:spTree>
    <p:extLst>
      <p:ext uri="{BB962C8B-B14F-4D97-AF65-F5344CB8AC3E}">
        <p14:creationId xmlns:p14="http://schemas.microsoft.com/office/powerpoint/2010/main" val="691740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fr-FR" dirty="0"/>
              <a:t>Underpowered </a:t>
            </a:r>
            <a:r>
              <a:rPr lang="fr-FR" dirty="0" err="1"/>
              <a:t>studies</a:t>
            </a:r>
            <a:r>
              <a:rPr lang="fr-FR" dirty="0"/>
              <a:t> </a:t>
            </a:r>
            <a:r>
              <a:rPr lang="fr-FR" dirty="0" err="1"/>
              <a:t>publish</a:t>
            </a:r>
            <a:r>
              <a:rPr lang="fr-FR" dirty="0"/>
              <a:t> big </a:t>
            </a:r>
            <a:r>
              <a:rPr lang="fr-FR" dirty="0" err="1"/>
              <a:t>effects</a:t>
            </a:r>
            <a:endParaRPr lang="en-US" dirty="0"/>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11</a:t>
            </a:fld>
            <a:endParaRPr lang="en-US" dirty="0"/>
          </a:p>
        </p:txBody>
      </p:sp>
      <p:pic>
        <p:nvPicPr>
          <p:cNvPr id="5" name="Picture 4">
            <a:extLst>
              <a:ext uri="{FF2B5EF4-FFF2-40B4-BE49-F238E27FC236}">
                <a16:creationId xmlns:a16="http://schemas.microsoft.com/office/drawing/2014/main" id="{0952D38C-942D-767D-6DCB-ED17EC6B0DE8}"/>
              </a:ext>
            </a:extLst>
          </p:cNvPr>
          <p:cNvPicPr>
            <a:picLocks noChangeAspect="1"/>
          </p:cNvPicPr>
          <p:nvPr/>
        </p:nvPicPr>
        <p:blipFill>
          <a:blip r:embed="rId3"/>
          <a:stretch>
            <a:fillRect/>
          </a:stretch>
        </p:blipFill>
        <p:spPr>
          <a:xfrm>
            <a:off x="2491931" y="1371275"/>
            <a:ext cx="7254366" cy="5330975"/>
          </a:xfrm>
          <a:prstGeom prst="rect">
            <a:avLst/>
          </a:prstGeom>
        </p:spPr>
      </p:pic>
    </p:spTree>
    <p:extLst>
      <p:ext uri="{BB962C8B-B14F-4D97-AF65-F5344CB8AC3E}">
        <p14:creationId xmlns:p14="http://schemas.microsoft.com/office/powerpoint/2010/main" val="2061679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One way to look at it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12</a:t>
            </a:fld>
            <a:endParaRPr lang="en-US" dirty="0"/>
          </a:p>
        </p:txBody>
      </p:sp>
      <p:pic>
        <p:nvPicPr>
          <p:cNvPr id="7" name="Picture 6">
            <a:extLst>
              <a:ext uri="{FF2B5EF4-FFF2-40B4-BE49-F238E27FC236}">
                <a16:creationId xmlns:a16="http://schemas.microsoft.com/office/drawing/2014/main" id="{1E98DAE4-ECA9-FE67-44E4-768310DFC3B7}"/>
              </a:ext>
            </a:extLst>
          </p:cNvPr>
          <p:cNvPicPr>
            <a:picLocks noChangeAspect="1"/>
          </p:cNvPicPr>
          <p:nvPr/>
        </p:nvPicPr>
        <p:blipFill>
          <a:blip r:embed="rId3"/>
          <a:stretch>
            <a:fillRect/>
          </a:stretch>
        </p:blipFill>
        <p:spPr>
          <a:xfrm>
            <a:off x="3993060" y="1510353"/>
            <a:ext cx="4309327" cy="5073662"/>
          </a:xfrm>
          <a:prstGeom prst="rect">
            <a:avLst/>
          </a:prstGeom>
        </p:spPr>
      </p:pic>
    </p:spTree>
    <p:extLst>
      <p:ext uri="{BB962C8B-B14F-4D97-AF65-F5344CB8AC3E}">
        <p14:creationId xmlns:p14="http://schemas.microsoft.com/office/powerpoint/2010/main" val="72322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A few explanations (not excuses)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13</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871909" y="1925519"/>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Publish or perish, incentives for fishing, p-hacking </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2" name="Google Shape;872;g24510cd52a3_0_867">
            <a:extLst>
              <a:ext uri="{FF2B5EF4-FFF2-40B4-BE49-F238E27FC236}">
                <a16:creationId xmlns:a16="http://schemas.microsoft.com/office/drawing/2014/main" id="{E0D5D983-0B00-21B1-E419-6CC7166A4899}"/>
              </a:ext>
            </a:extLst>
          </p:cNvPr>
          <p:cNvSpPr/>
          <p:nvPr/>
        </p:nvSpPr>
        <p:spPr>
          <a:xfrm>
            <a:off x="871909" y="4218051"/>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Novelty counts, hype gets rewarded</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3" name="Google Shape;872;g24510cd52a3_0_867">
            <a:extLst>
              <a:ext uri="{FF2B5EF4-FFF2-40B4-BE49-F238E27FC236}">
                <a16:creationId xmlns:a16="http://schemas.microsoft.com/office/drawing/2014/main" id="{44261145-9A76-2115-793F-3DA3BE79C63F}"/>
              </a:ext>
            </a:extLst>
          </p:cNvPr>
          <p:cNvSpPr/>
          <p:nvPr/>
        </p:nvSpPr>
        <p:spPr>
          <a:xfrm>
            <a:off x="4693726" y="1925519"/>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Beliefs, preferences, push for “anything goes”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ECCBD694-9755-E49A-8860-A03244C316C2}"/>
              </a:ext>
            </a:extLst>
          </p:cNvPr>
          <p:cNvSpPr/>
          <p:nvPr/>
        </p:nvSpPr>
        <p:spPr>
          <a:xfrm>
            <a:off x="4693726" y="4218051"/>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No incentives for good practices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2B3D372C-9F22-B5D2-9204-1AA1AF375925}"/>
              </a:ext>
            </a:extLst>
          </p:cNvPr>
          <p:cNvSpPr/>
          <p:nvPr/>
        </p:nvSpPr>
        <p:spPr>
          <a:xfrm>
            <a:off x="8515543" y="1925519"/>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Small-sample, under-powered studies</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
        <p:nvSpPr>
          <p:cNvPr id="8" name="Google Shape;872;g24510cd52a3_0_867">
            <a:extLst>
              <a:ext uri="{FF2B5EF4-FFF2-40B4-BE49-F238E27FC236}">
                <a16:creationId xmlns:a16="http://schemas.microsoft.com/office/drawing/2014/main" id="{12352299-DDE5-4B32-F531-1A894BC3894A}"/>
              </a:ext>
            </a:extLst>
          </p:cNvPr>
          <p:cNvSpPr/>
          <p:nvPr/>
        </p:nvSpPr>
        <p:spPr>
          <a:xfrm>
            <a:off x="8515543" y="4218050"/>
            <a:ext cx="2804545" cy="1503481"/>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FF3D6"/>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2400" b="1" dirty="0">
                <a:solidFill>
                  <a:srgbClr val="DBAC49"/>
                </a:solidFill>
                <a:latin typeface="Fira Sans Condensed Black" panose="020B0A03050000020004" pitchFamily="34" charset="0"/>
                <a:ea typeface="Century Gothic"/>
                <a:cs typeface="Century Gothic"/>
                <a:sym typeface="Century Gothic"/>
              </a:rPr>
              <a:t>“Researcher degrees of freedom”</a:t>
            </a:r>
            <a:endParaRPr sz="2400" b="1" i="0" u="none" strike="noStrike" cap="none" dirty="0">
              <a:solidFill>
                <a:srgbClr val="DBAC49"/>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70211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animBg="1"/>
      <p:bldP spid="5" grpId="0" animBg="1"/>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Multiple hypothesis testing</a:t>
            </a:r>
          </a:p>
        </p:txBody>
      </p:sp>
    </p:spTree>
    <p:extLst>
      <p:ext uri="{BB962C8B-B14F-4D97-AF65-F5344CB8AC3E}">
        <p14:creationId xmlns:p14="http://schemas.microsoft.com/office/powerpoint/2010/main" val="48536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D60B76-D8E2-34E6-E54A-C686429CDF48}"/>
              </a:ext>
            </a:extLst>
          </p:cNvPr>
          <p:cNvSpPr>
            <a:spLocks noGrp="1"/>
          </p:cNvSpPr>
          <p:nvPr>
            <p:ph type="sldNum" idx="11"/>
          </p:nvPr>
        </p:nvSpPr>
        <p:spPr/>
        <p:txBody>
          <a:bodyPr/>
          <a:lstStyle/>
          <a:p>
            <a:fld id="{00000000-1234-1234-1234-123412341234}" type="slidenum">
              <a:rPr lang="en-US" smtClean="0"/>
              <a:pPr/>
              <a:t>15</a:t>
            </a:fld>
            <a:endParaRPr lang="en-US" dirty="0"/>
          </a:p>
        </p:txBody>
      </p:sp>
      <p:pic>
        <p:nvPicPr>
          <p:cNvPr id="5" name="Picture 4">
            <a:extLst>
              <a:ext uri="{FF2B5EF4-FFF2-40B4-BE49-F238E27FC236}">
                <a16:creationId xmlns:a16="http://schemas.microsoft.com/office/drawing/2014/main" id="{BADC7051-FB88-988C-A7DF-4F54B76F5B2C}"/>
              </a:ext>
            </a:extLst>
          </p:cNvPr>
          <p:cNvPicPr>
            <a:picLocks noChangeAspect="1"/>
          </p:cNvPicPr>
          <p:nvPr/>
        </p:nvPicPr>
        <p:blipFill>
          <a:blip r:embed="rId3"/>
          <a:stretch>
            <a:fillRect/>
          </a:stretch>
        </p:blipFill>
        <p:spPr>
          <a:xfrm>
            <a:off x="3971896" y="899811"/>
            <a:ext cx="4588259" cy="5463282"/>
          </a:xfrm>
          <a:prstGeom prst="rect">
            <a:avLst/>
          </a:prstGeom>
        </p:spPr>
      </p:pic>
    </p:spTree>
    <p:extLst>
      <p:ext uri="{BB962C8B-B14F-4D97-AF65-F5344CB8AC3E}">
        <p14:creationId xmlns:p14="http://schemas.microsoft.com/office/powerpoint/2010/main" val="3731946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F1FA40-0809-25AA-2788-AF9D60C7046E}"/>
              </a:ext>
            </a:extLst>
          </p:cNvPr>
          <p:cNvSpPr>
            <a:spLocks noGrp="1"/>
          </p:cNvSpPr>
          <p:nvPr>
            <p:ph type="sldNum" idx="11"/>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026" name="Picture 2" descr="Significant">
            <a:extLst>
              <a:ext uri="{FF2B5EF4-FFF2-40B4-BE49-F238E27FC236}">
                <a16:creationId xmlns:a16="http://schemas.microsoft.com/office/drawing/2014/main" id="{2ABC015C-5043-CAAE-5168-F5FFB48CFE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309" b="24948"/>
          <a:stretch/>
        </p:blipFill>
        <p:spPr bwMode="auto">
          <a:xfrm>
            <a:off x="7114918" y="567402"/>
            <a:ext cx="3928220" cy="58574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ignificant">
            <a:extLst>
              <a:ext uri="{FF2B5EF4-FFF2-40B4-BE49-F238E27FC236}">
                <a16:creationId xmlns:a16="http://schemas.microsoft.com/office/drawing/2014/main" id="{CECB4B06-114D-08E9-549F-11218978B3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24" b="78869"/>
          <a:stretch/>
        </p:blipFill>
        <p:spPr bwMode="auto">
          <a:xfrm>
            <a:off x="1509817" y="1785582"/>
            <a:ext cx="4199611" cy="2686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6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A7F0C-B933-40E8-DB5C-729ADD36A66C}"/>
              </a:ext>
            </a:extLst>
          </p:cNvPr>
          <p:cNvSpPr>
            <a:spLocks noGrp="1"/>
          </p:cNvSpPr>
          <p:nvPr>
            <p:ph type="ctrTitle"/>
          </p:nvPr>
        </p:nvSpPr>
        <p:spPr/>
        <p:txBody>
          <a:bodyPr/>
          <a:lstStyle/>
          <a:p>
            <a:r>
              <a:rPr lang="en-US" dirty="0"/>
              <a:t>Review of “statistical significance”</a:t>
            </a:r>
          </a:p>
        </p:txBody>
      </p:sp>
      <p:sp>
        <p:nvSpPr>
          <p:cNvPr id="3" name="Slide Number Placeholder 2">
            <a:extLst>
              <a:ext uri="{FF2B5EF4-FFF2-40B4-BE49-F238E27FC236}">
                <a16:creationId xmlns:a16="http://schemas.microsoft.com/office/drawing/2014/main" id="{355CD335-6A7F-F3ED-8BD8-728E7EE4F417}"/>
              </a:ext>
            </a:extLst>
          </p:cNvPr>
          <p:cNvSpPr>
            <a:spLocks noGrp="1"/>
          </p:cNvSpPr>
          <p:nvPr>
            <p:ph type="sldNum" idx="12"/>
          </p:nvPr>
        </p:nvSpPr>
        <p:spPr/>
        <p:txBody>
          <a:bodyPr/>
          <a:lstStyle/>
          <a:p>
            <a:fld id="{00000000-1234-1234-1234-123412341234}" type="slidenum">
              <a:rPr lang="en-US" smtClean="0"/>
              <a:pPr/>
              <a:t>17</a:t>
            </a:fld>
            <a:endParaRPr lang="en-US" dirty="0"/>
          </a:p>
        </p:txBody>
      </p:sp>
      <p:sp>
        <p:nvSpPr>
          <p:cNvPr id="6" name="Google Shape;872;g24510cd52a3_0_867">
            <a:extLst>
              <a:ext uri="{FF2B5EF4-FFF2-40B4-BE49-F238E27FC236}">
                <a16:creationId xmlns:a16="http://schemas.microsoft.com/office/drawing/2014/main" id="{8E6DA9D6-E77E-8B14-27FC-E5C1D53B41CC}"/>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Alpha = 0.05</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Even if there is no effect, we may falsely conclude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that there is one in 5% of the studies (1 out of 20). </a:t>
            </a:r>
            <a:br>
              <a:rPr lang="en-US" sz="2400" b="1" dirty="0">
                <a:solidFill>
                  <a:srgbClr val="A93E31"/>
                </a:solidFill>
                <a:latin typeface="Fira Sans Condensed Black" panose="020B0A03050000020004" pitchFamily="34" charset="0"/>
                <a:ea typeface="Century Gothic"/>
                <a:cs typeface="Century Gothic"/>
                <a:sym typeface="Century Gothic"/>
              </a:rPr>
            </a:b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That’s fine. </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083217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Jelly beans in education research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18</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635479"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“This program is effective for low-performing girls”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31336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research process&#10;&#10;Description automatically generated with medium confidence">
            <a:extLst>
              <a:ext uri="{FF2B5EF4-FFF2-40B4-BE49-F238E27FC236}">
                <a16:creationId xmlns:a16="http://schemas.microsoft.com/office/drawing/2014/main" id="{A7C03F23-F77B-E078-FB55-68E828D2FCE0}"/>
              </a:ext>
            </a:extLst>
          </p:cNvPr>
          <p:cNvPicPr>
            <a:picLocks noChangeAspect="1"/>
          </p:cNvPicPr>
          <p:nvPr/>
        </p:nvPicPr>
        <p:blipFill>
          <a:blip r:embed="rId2"/>
          <a:stretch>
            <a:fillRect/>
          </a:stretch>
        </p:blipFill>
        <p:spPr>
          <a:xfrm>
            <a:off x="1309019" y="571101"/>
            <a:ext cx="9573961" cy="5715798"/>
          </a:xfrm>
          <a:prstGeom prst="rect">
            <a:avLst/>
          </a:prstGeom>
        </p:spPr>
      </p:pic>
    </p:spTree>
    <p:extLst>
      <p:ext uri="{BB962C8B-B14F-4D97-AF65-F5344CB8AC3E}">
        <p14:creationId xmlns:p14="http://schemas.microsoft.com/office/powerpoint/2010/main" val="342614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Jelly beans in education research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19</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588587"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“In urban schools, this program is effective”</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09752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Jelly beans in education research</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20</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1588587" y="2172973"/>
            <a:ext cx="8921041" cy="251205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“This program improved students’ geometry skills.”</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114976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Solutions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21</a:t>
            </a:fld>
            <a:endParaRPr lang="en-US" dirty="0"/>
          </a:p>
        </p:txBody>
      </p:sp>
      <p:sp>
        <p:nvSpPr>
          <p:cNvPr id="15" name="Google Shape;872;g24510cd52a3_0_867">
            <a:extLst>
              <a:ext uri="{FF2B5EF4-FFF2-40B4-BE49-F238E27FC236}">
                <a16:creationId xmlns:a16="http://schemas.microsoft.com/office/drawing/2014/main" id="{72821635-39F4-9247-9382-29CE5F20638E}"/>
              </a:ext>
            </a:extLst>
          </p:cNvPr>
          <p:cNvSpPr/>
          <p:nvPr/>
        </p:nvSpPr>
        <p:spPr>
          <a:xfrm>
            <a:off x="551640" y="3162693"/>
            <a:ext cx="2525520" cy="152233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Use an </a:t>
            </a:r>
            <a:br>
              <a:rPr lang="en-US" sz="2400" b="1" dirty="0">
                <a:solidFill>
                  <a:srgbClr val="A93E31"/>
                </a:solidFill>
                <a:latin typeface="Fira Sans Condensed Black" panose="020B0A03050000020004" pitchFamily="34" charset="0"/>
                <a:ea typeface="Century Gothic"/>
                <a:cs typeface="Century Gothic"/>
                <a:sym typeface="Century Gothic"/>
              </a:rPr>
            </a:br>
            <a:r>
              <a:rPr lang="en-US" sz="2400" b="1" dirty="0">
                <a:solidFill>
                  <a:srgbClr val="A93E31"/>
                </a:solidFill>
                <a:latin typeface="Fira Sans Condensed Black" panose="020B0A03050000020004" pitchFamily="34" charset="0"/>
                <a:ea typeface="Century Gothic"/>
                <a:cs typeface="Century Gothic"/>
                <a:sym typeface="Century Gothic"/>
              </a:rPr>
              <a:t>outcome index</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5" name="Google Shape;872;g24510cd52a3_0_867">
            <a:extLst>
              <a:ext uri="{FF2B5EF4-FFF2-40B4-BE49-F238E27FC236}">
                <a16:creationId xmlns:a16="http://schemas.microsoft.com/office/drawing/2014/main" id="{39041F29-6B9A-06CC-365F-FE173E3E4DBE}"/>
              </a:ext>
            </a:extLst>
          </p:cNvPr>
          <p:cNvSpPr/>
          <p:nvPr/>
        </p:nvSpPr>
        <p:spPr>
          <a:xfrm>
            <a:off x="8916692" y="3162693"/>
            <a:ext cx="2525520" cy="152233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Control the family-wise error rate</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F1E1FE1F-E80C-697A-DE60-2AAB9164F95D}"/>
              </a:ext>
            </a:extLst>
          </p:cNvPr>
          <p:cNvSpPr/>
          <p:nvPr/>
        </p:nvSpPr>
        <p:spPr>
          <a:xfrm>
            <a:off x="4833239" y="3162693"/>
            <a:ext cx="2525520" cy="1522334"/>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Control the false discovery rate</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393723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FDR vs. FWER</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22</a:t>
            </a:fld>
            <a:endParaRPr lang="en-US" dirty="0"/>
          </a:p>
        </p:txBody>
      </p:sp>
      <p:sp>
        <p:nvSpPr>
          <p:cNvPr id="5" name="Google Shape;872;g24510cd52a3_0_867">
            <a:extLst>
              <a:ext uri="{FF2B5EF4-FFF2-40B4-BE49-F238E27FC236}">
                <a16:creationId xmlns:a16="http://schemas.microsoft.com/office/drawing/2014/main" id="{39041F29-6B9A-06CC-365F-FE173E3E4DBE}"/>
              </a:ext>
            </a:extLst>
          </p:cNvPr>
          <p:cNvSpPr/>
          <p:nvPr/>
        </p:nvSpPr>
        <p:spPr>
          <a:xfrm>
            <a:off x="6561056" y="2394456"/>
            <a:ext cx="4640908" cy="3176786"/>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FWER (Family-Wise Error Rate control) is a bit stricter. It's like making sure you don't make any mistakes at all while picking toys. So, if you're super careful about only saying a toy is red when you're absolutely sure, that's like FWER.</a:t>
            </a:r>
            <a:endParaRPr lang="en-US"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
        <p:nvSpPr>
          <p:cNvPr id="6" name="Google Shape;872;g24510cd52a3_0_867">
            <a:extLst>
              <a:ext uri="{FF2B5EF4-FFF2-40B4-BE49-F238E27FC236}">
                <a16:creationId xmlns:a16="http://schemas.microsoft.com/office/drawing/2014/main" id="{F1E1FE1F-E80C-697A-DE60-2AAB9164F95D}"/>
              </a:ext>
            </a:extLst>
          </p:cNvPr>
          <p:cNvSpPr/>
          <p:nvPr/>
        </p:nvSpPr>
        <p:spPr>
          <a:xfrm>
            <a:off x="990036" y="1873783"/>
            <a:ext cx="4640909" cy="4218132"/>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FDER (False Discovery Rate control) is like checking how many mistakes you make among the toys you pick to play with. For example, if you have many toys and you want to find all the red ones, FDER helps you make sure you don't say something is red when it's actually not.</a:t>
            </a:r>
            <a:endParaRPr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30956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F3FE-E8E0-BDE5-D352-36BA6EB940D4}"/>
              </a:ext>
            </a:extLst>
          </p:cNvPr>
          <p:cNvSpPr>
            <a:spLocks noGrp="1"/>
          </p:cNvSpPr>
          <p:nvPr>
            <p:ph type="ctrTitle"/>
          </p:nvPr>
        </p:nvSpPr>
        <p:spPr/>
        <p:txBody>
          <a:bodyPr/>
          <a:lstStyle/>
          <a:p>
            <a:r>
              <a:rPr lang="en-US" dirty="0"/>
              <a:t>FDR: The </a:t>
            </a:r>
            <a:r>
              <a:rPr lang="en-US" dirty="0" err="1"/>
              <a:t>Benjamini</a:t>
            </a:r>
            <a:r>
              <a:rPr lang="en-US" dirty="0"/>
              <a:t>-Hochberg procedure</a:t>
            </a:r>
          </a:p>
        </p:txBody>
      </p:sp>
      <p:sp>
        <p:nvSpPr>
          <p:cNvPr id="3" name="Subtitle 2">
            <a:extLst>
              <a:ext uri="{FF2B5EF4-FFF2-40B4-BE49-F238E27FC236}">
                <a16:creationId xmlns:a16="http://schemas.microsoft.com/office/drawing/2014/main" id="{C8FFC8BB-245A-359B-BA8E-01AD680598AE}"/>
              </a:ext>
            </a:extLst>
          </p:cNvPr>
          <p:cNvSpPr>
            <a:spLocks noGrp="1"/>
          </p:cNvSpPr>
          <p:nvPr>
            <p:ph type="subTitle" idx="1"/>
          </p:nvPr>
        </p:nvSpPr>
        <p:spPr>
          <a:xfrm>
            <a:off x="1019175" y="1497874"/>
            <a:ext cx="10389870" cy="4957365"/>
          </a:xfrm>
          <a:solidFill>
            <a:srgbClr val="F7C6C4"/>
          </a:solidFill>
        </p:spPr>
        <p:txBody>
          <a:bodyPr/>
          <a:lstStyle/>
          <a:p>
            <a:pPr marL="603250" indent="-514350">
              <a:buClr>
                <a:srgbClr val="C00000"/>
              </a:buClr>
              <a:buFont typeface="+mj-lt"/>
              <a:buAutoNum type="arabicPeriod"/>
            </a:pPr>
            <a:r>
              <a:rPr lang="en-US" dirty="0">
                <a:solidFill>
                  <a:srgbClr val="C00000"/>
                </a:solidFill>
                <a:latin typeface="Fira Sans Condensed Black" panose="020B0A03050000020004" pitchFamily="34" charset="0"/>
              </a:rPr>
              <a:t>Sort the p-values obtained from multiple tests in ascending order.</a:t>
            </a:r>
          </a:p>
          <a:p>
            <a:pPr marL="603250" indent="-514350">
              <a:buClr>
                <a:srgbClr val="C00000"/>
              </a:buClr>
              <a:buFont typeface="+mj-lt"/>
              <a:buAutoNum type="arabicPeriod"/>
            </a:pPr>
            <a:endParaRPr lang="en-US" dirty="0">
              <a:solidFill>
                <a:srgbClr val="C00000"/>
              </a:solidFill>
              <a:latin typeface="Fira Sans Condensed Black" panose="020B0A03050000020004" pitchFamily="34" charset="0"/>
            </a:endParaRPr>
          </a:p>
          <a:p>
            <a:pPr marL="603250" indent="-514350">
              <a:buClr>
                <a:srgbClr val="C00000"/>
              </a:buClr>
              <a:buFont typeface="+mj-lt"/>
              <a:buAutoNum type="arabicPeriod"/>
            </a:pPr>
            <a:r>
              <a:rPr lang="en-US" dirty="0">
                <a:solidFill>
                  <a:srgbClr val="C00000"/>
                </a:solidFill>
                <a:latin typeface="Fira Sans Condensed Black" panose="020B0A03050000020004" pitchFamily="34" charset="0"/>
              </a:rPr>
              <a:t>Compare each individual p-value against a threshold that depends on the desired FDR level (q-value). This threshold gets stricter as you move down the list of sorted p-values.</a:t>
            </a:r>
          </a:p>
          <a:p>
            <a:pPr marL="603250" indent="-514350">
              <a:buClr>
                <a:srgbClr val="C00000"/>
              </a:buClr>
              <a:buFont typeface="+mj-lt"/>
              <a:buAutoNum type="arabicPeriod"/>
            </a:pPr>
            <a:endParaRPr lang="en-US" dirty="0">
              <a:solidFill>
                <a:srgbClr val="C00000"/>
              </a:solidFill>
              <a:latin typeface="Fira Sans Condensed Black" panose="020B0A03050000020004" pitchFamily="34" charset="0"/>
            </a:endParaRPr>
          </a:p>
          <a:p>
            <a:pPr marL="603250" indent="-514350">
              <a:buClr>
                <a:srgbClr val="C00000"/>
              </a:buClr>
              <a:buFont typeface="+mj-lt"/>
              <a:buAutoNum type="arabicPeriod"/>
            </a:pPr>
            <a:r>
              <a:rPr lang="en-US" dirty="0">
                <a:solidFill>
                  <a:srgbClr val="C00000"/>
                </a:solidFill>
                <a:latin typeface="Fira Sans Condensed Black" panose="020B0A03050000020004" pitchFamily="34" charset="0"/>
              </a:rPr>
              <a:t>Identify the largest p-value where the p-value is less than or equal to a certain critical value (determined by the FDR level).</a:t>
            </a:r>
          </a:p>
          <a:p>
            <a:pPr marL="603250" indent="-514350">
              <a:buClr>
                <a:srgbClr val="C00000"/>
              </a:buClr>
              <a:buFont typeface="+mj-lt"/>
              <a:buAutoNum type="arabicPeriod"/>
            </a:pPr>
            <a:endParaRPr lang="en-US" dirty="0">
              <a:solidFill>
                <a:srgbClr val="C00000"/>
              </a:solidFill>
              <a:latin typeface="Fira Sans Condensed Black" panose="020B0A03050000020004" pitchFamily="34" charset="0"/>
            </a:endParaRPr>
          </a:p>
          <a:p>
            <a:pPr marL="603250" indent="-514350">
              <a:buClr>
                <a:srgbClr val="C00000"/>
              </a:buClr>
              <a:buFont typeface="+mj-lt"/>
              <a:buAutoNum type="arabicPeriod"/>
            </a:pPr>
            <a:r>
              <a:rPr lang="en-US" dirty="0">
                <a:solidFill>
                  <a:srgbClr val="C00000"/>
                </a:solidFill>
                <a:latin typeface="Fira Sans Condensed Black" panose="020B0A03050000020004" pitchFamily="34" charset="0"/>
              </a:rPr>
              <a:t>Reject all the null hypotheses corresponding to the p-values meeting this criterion and those smaller.</a:t>
            </a:r>
          </a:p>
        </p:txBody>
      </p:sp>
      <p:sp>
        <p:nvSpPr>
          <p:cNvPr id="4" name="Slide Number Placeholder 3">
            <a:extLst>
              <a:ext uri="{FF2B5EF4-FFF2-40B4-BE49-F238E27FC236}">
                <a16:creationId xmlns:a16="http://schemas.microsoft.com/office/drawing/2014/main" id="{8DD3E015-6940-94DA-3F2A-8AF85A6DF0F0}"/>
              </a:ext>
            </a:extLst>
          </p:cNvPr>
          <p:cNvSpPr>
            <a:spLocks noGrp="1"/>
          </p:cNvSpPr>
          <p:nvPr>
            <p:ph type="sldNum" idx="12"/>
          </p:nvPr>
        </p:nvSpPr>
        <p:spPr/>
        <p:txBody>
          <a:bodyPr/>
          <a:lstStyle/>
          <a:p>
            <a:fld id="{00000000-1234-1234-1234-123412341234}" type="slidenum">
              <a:rPr lang="en-US" smtClean="0"/>
              <a:pPr/>
              <a:t>23</a:t>
            </a:fld>
            <a:endParaRPr lang="en-US" dirty="0"/>
          </a:p>
        </p:txBody>
      </p:sp>
    </p:spTree>
    <p:extLst>
      <p:ext uri="{BB962C8B-B14F-4D97-AF65-F5344CB8AC3E}">
        <p14:creationId xmlns:p14="http://schemas.microsoft.com/office/powerpoint/2010/main" val="9313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912E0-0225-FDE0-5AD7-42B1D79F42B9}"/>
              </a:ext>
            </a:extLst>
          </p:cNvPr>
          <p:cNvSpPr>
            <a:spLocks noGrp="1"/>
          </p:cNvSpPr>
          <p:nvPr>
            <p:ph type="ctrTitle"/>
          </p:nvPr>
        </p:nvSpPr>
        <p:spPr/>
        <p:txBody>
          <a:bodyPr/>
          <a:lstStyle/>
          <a:p>
            <a:r>
              <a:rPr lang="en-US" dirty="0"/>
              <a:t>FWER: The Bonferroni method</a:t>
            </a:r>
          </a:p>
        </p:txBody>
      </p:sp>
      <p:sp>
        <p:nvSpPr>
          <p:cNvPr id="4" name="Slide Number Placeholder 3">
            <a:extLst>
              <a:ext uri="{FF2B5EF4-FFF2-40B4-BE49-F238E27FC236}">
                <a16:creationId xmlns:a16="http://schemas.microsoft.com/office/drawing/2014/main" id="{E32C5E18-3B31-5F43-6B18-C94DDBD2235C}"/>
              </a:ext>
            </a:extLst>
          </p:cNvPr>
          <p:cNvSpPr>
            <a:spLocks noGrp="1"/>
          </p:cNvSpPr>
          <p:nvPr>
            <p:ph type="sldNum" idx="12"/>
          </p:nvPr>
        </p:nvSpPr>
        <p:spPr/>
        <p:txBody>
          <a:bodyPr/>
          <a:lstStyle/>
          <a:p>
            <a:fld id="{00000000-1234-1234-1234-123412341234}" type="slidenum">
              <a:rPr lang="en-US" smtClean="0"/>
              <a:pPr/>
              <a:t>24</a:t>
            </a:fld>
            <a:endParaRPr lang="en-US" dirty="0"/>
          </a:p>
        </p:txBody>
      </p:sp>
      <p:sp>
        <p:nvSpPr>
          <p:cNvPr id="7" name="Google Shape;872;g24510cd52a3_0_867">
            <a:extLst>
              <a:ext uri="{FF2B5EF4-FFF2-40B4-BE49-F238E27FC236}">
                <a16:creationId xmlns:a16="http://schemas.microsoft.com/office/drawing/2014/main" id="{4623C58A-7BAE-E3EB-EC42-4DE76E982D01}"/>
              </a:ext>
            </a:extLst>
          </p:cNvPr>
          <p:cNvSpPr/>
          <p:nvPr/>
        </p:nvSpPr>
        <p:spPr>
          <a:xfrm>
            <a:off x="3775545" y="2146408"/>
            <a:ext cx="4640908" cy="3176786"/>
          </a:xfrm>
          <a:custGeom>
            <a:avLst/>
            <a:gdLst/>
            <a:ahLst/>
            <a:cxnLst/>
            <a:rect l="l" t="t" r="r" b="b"/>
            <a:pathLst>
              <a:path w="1802973" h="520197" extrusionOk="0">
                <a:moveTo>
                  <a:pt x="0" y="0"/>
                </a:moveTo>
                <a:lnTo>
                  <a:pt x="1802973" y="0"/>
                </a:lnTo>
                <a:lnTo>
                  <a:pt x="1802973" y="520197"/>
                </a:lnTo>
                <a:lnTo>
                  <a:pt x="0" y="520197"/>
                </a:lnTo>
                <a:lnTo>
                  <a:pt x="0" y="0"/>
                </a:lnTo>
                <a:close/>
              </a:path>
            </a:pathLst>
          </a:custGeom>
          <a:solidFill>
            <a:srgbClr val="F7C6C4"/>
          </a:solidFill>
          <a:ln w="25400" cap="flat" cmpd="sng">
            <a:solidFill>
              <a:schemeClr val="lt1"/>
            </a:solidFill>
            <a:prstDash val="solid"/>
            <a:round/>
            <a:headEnd type="none" w="sm" len="sm"/>
            <a:tailEnd type="none" w="sm" len="sm"/>
          </a:ln>
        </p:spPr>
        <p:txBody>
          <a:bodyPr spcFirstLastPara="1" wrap="square" lIns="106675" tIns="106675" rIns="106675" bIns="106675" anchor="ctr" anchorCtr="0">
            <a:noAutofit/>
          </a:bodyPr>
          <a:lstStyle/>
          <a:p>
            <a:pPr lvl="0" algn="ctr">
              <a:lnSpc>
                <a:spcPct val="90000"/>
              </a:lnSpc>
              <a:buSzPts val="1800"/>
            </a:pPr>
            <a:r>
              <a:rPr lang="en-US" sz="2400" b="1" dirty="0">
                <a:solidFill>
                  <a:srgbClr val="A93E31"/>
                </a:solidFill>
                <a:latin typeface="Fira Sans Condensed Black" panose="020B0A03050000020004" pitchFamily="34" charset="0"/>
                <a:ea typeface="Century Gothic"/>
                <a:cs typeface="Century Gothic"/>
                <a:sym typeface="Century Gothic"/>
              </a:rPr>
              <a:t>alpha* = alpha / number of tests </a:t>
            </a:r>
            <a:endParaRPr lang="en-US" sz="2400" b="1" i="0" u="none" strike="noStrike" cap="none" dirty="0">
              <a:solidFill>
                <a:srgbClr val="A93E31"/>
              </a:solidFill>
              <a:latin typeface="Fira Sans Condensed Black" panose="020B0A03050000020004" pitchFamily="34" charset="0"/>
              <a:ea typeface="Century Gothic"/>
              <a:cs typeface="Century Gothic"/>
              <a:sym typeface="Century Gothic"/>
            </a:endParaRPr>
          </a:p>
        </p:txBody>
      </p:sp>
    </p:spTree>
    <p:extLst>
      <p:ext uri="{BB962C8B-B14F-4D97-AF65-F5344CB8AC3E}">
        <p14:creationId xmlns:p14="http://schemas.microsoft.com/office/powerpoint/2010/main" val="295278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What does this mean for your final project?</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25</a:t>
            </a:fld>
            <a:endParaRPr lang="en-US" dirty="0"/>
          </a:p>
        </p:txBody>
      </p:sp>
      <p:pic>
        <p:nvPicPr>
          <p:cNvPr id="7" name="Picture 6">
            <a:extLst>
              <a:ext uri="{FF2B5EF4-FFF2-40B4-BE49-F238E27FC236}">
                <a16:creationId xmlns:a16="http://schemas.microsoft.com/office/drawing/2014/main" id="{704621F3-0CAB-316C-E86B-ACE0C9933B07}"/>
              </a:ext>
            </a:extLst>
          </p:cNvPr>
          <p:cNvPicPr>
            <a:picLocks noChangeAspect="1"/>
          </p:cNvPicPr>
          <p:nvPr/>
        </p:nvPicPr>
        <p:blipFill>
          <a:blip r:embed="rId3"/>
          <a:stretch>
            <a:fillRect/>
          </a:stretch>
        </p:blipFill>
        <p:spPr>
          <a:xfrm>
            <a:off x="532263" y="1618460"/>
            <a:ext cx="10727140" cy="4232681"/>
          </a:xfrm>
          <a:prstGeom prst="rect">
            <a:avLst/>
          </a:prstGeom>
        </p:spPr>
      </p:pic>
    </p:spTree>
    <p:extLst>
      <p:ext uri="{BB962C8B-B14F-4D97-AF65-F5344CB8AC3E}">
        <p14:creationId xmlns:p14="http://schemas.microsoft.com/office/powerpoint/2010/main" val="316902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AE2E75B-1ECE-AB67-8EAD-6164883BAC05}"/>
              </a:ext>
            </a:extLst>
          </p:cNvPr>
          <p:cNvSpPr>
            <a:spLocks noGrp="1"/>
          </p:cNvSpPr>
          <p:nvPr>
            <p:ph type="body" idx="1"/>
          </p:nvPr>
        </p:nvSpPr>
        <p:spPr/>
        <p:txBody>
          <a:bodyPr/>
          <a:lstStyle/>
          <a:p>
            <a:r>
              <a:rPr lang="en-US" dirty="0"/>
              <a:t>(Open) science, credibility revolution</a:t>
            </a:r>
          </a:p>
        </p:txBody>
      </p:sp>
    </p:spTree>
    <p:extLst>
      <p:ext uri="{BB962C8B-B14F-4D97-AF65-F5344CB8AC3E}">
        <p14:creationId xmlns:p14="http://schemas.microsoft.com/office/powerpoint/2010/main" val="1100550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p-hacking is less common in RCTs…</a:t>
            </a:r>
          </a:p>
        </p:txBody>
      </p:sp>
      <p:sp>
        <p:nvSpPr>
          <p:cNvPr id="5" name="Subtitle 4">
            <a:extLst>
              <a:ext uri="{FF2B5EF4-FFF2-40B4-BE49-F238E27FC236}">
                <a16:creationId xmlns:a16="http://schemas.microsoft.com/office/drawing/2014/main" id="{4DDD6628-AD9F-3506-D91E-6A80D8E852BF}"/>
              </a:ext>
            </a:extLst>
          </p:cNvPr>
          <p:cNvSpPr>
            <a:spLocks noGrp="1"/>
          </p:cNvSpPr>
          <p:nvPr>
            <p:ph type="subTitle" idx="1"/>
          </p:nvPr>
        </p:nvSpPr>
        <p:spPr/>
        <p:txBody>
          <a:bodyPr/>
          <a:lstStyle/>
          <a:p>
            <a:endParaRPr lang="en-US"/>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27</a:t>
            </a:fld>
            <a:endParaRPr lang="en-US" dirty="0"/>
          </a:p>
        </p:txBody>
      </p:sp>
      <p:pic>
        <p:nvPicPr>
          <p:cNvPr id="2" name="Picture 1">
            <a:extLst>
              <a:ext uri="{FF2B5EF4-FFF2-40B4-BE49-F238E27FC236}">
                <a16:creationId xmlns:a16="http://schemas.microsoft.com/office/drawing/2014/main" id="{72340F78-EF96-49AF-A519-AF21E5BBCF9E}"/>
              </a:ext>
            </a:extLst>
          </p:cNvPr>
          <p:cNvPicPr>
            <a:picLocks noChangeAspect="1"/>
          </p:cNvPicPr>
          <p:nvPr/>
        </p:nvPicPr>
        <p:blipFill>
          <a:blip r:embed="rId3"/>
          <a:stretch>
            <a:fillRect/>
          </a:stretch>
        </p:blipFill>
        <p:spPr>
          <a:xfrm>
            <a:off x="1904215" y="1314154"/>
            <a:ext cx="6221689" cy="5343191"/>
          </a:xfrm>
          <a:prstGeom prst="rect">
            <a:avLst/>
          </a:prstGeom>
        </p:spPr>
      </p:pic>
      <p:sp>
        <p:nvSpPr>
          <p:cNvPr id="3" name="TextBox 7">
            <a:extLst>
              <a:ext uri="{FF2B5EF4-FFF2-40B4-BE49-F238E27FC236}">
                <a16:creationId xmlns:a16="http://schemas.microsoft.com/office/drawing/2014/main" id="{9F0BFC03-6BA4-81EA-77DE-5160D53D79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Brodeur et al. 2020</a:t>
            </a:r>
          </a:p>
        </p:txBody>
      </p:sp>
    </p:spTree>
    <p:extLst>
      <p:ext uri="{BB962C8B-B14F-4D97-AF65-F5344CB8AC3E}">
        <p14:creationId xmlns:p14="http://schemas.microsoft.com/office/powerpoint/2010/main" val="220865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…and less common with pre-analysis plans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28</a:t>
            </a:fld>
            <a:endParaRPr lang="en-US" dirty="0"/>
          </a:p>
        </p:txBody>
      </p:sp>
      <p:sp>
        <p:nvSpPr>
          <p:cNvPr id="3" name="TextBox 7">
            <a:extLst>
              <a:ext uri="{FF2B5EF4-FFF2-40B4-BE49-F238E27FC236}">
                <a16:creationId xmlns:a16="http://schemas.microsoft.com/office/drawing/2014/main" id="{9F0BFC03-6BA4-81EA-77DE-5160D53D79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Brodeur et al. 2023</a:t>
            </a:r>
          </a:p>
        </p:txBody>
      </p:sp>
      <p:pic>
        <p:nvPicPr>
          <p:cNvPr id="8" name="Picture 7">
            <a:extLst>
              <a:ext uri="{FF2B5EF4-FFF2-40B4-BE49-F238E27FC236}">
                <a16:creationId xmlns:a16="http://schemas.microsoft.com/office/drawing/2014/main" id="{3FFBB283-19D3-9B83-ECC6-3852B8C8059F}"/>
              </a:ext>
            </a:extLst>
          </p:cNvPr>
          <p:cNvPicPr>
            <a:picLocks noChangeAspect="1"/>
          </p:cNvPicPr>
          <p:nvPr/>
        </p:nvPicPr>
        <p:blipFill>
          <a:blip r:embed="rId3"/>
          <a:stretch>
            <a:fillRect/>
          </a:stretch>
        </p:blipFill>
        <p:spPr>
          <a:xfrm>
            <a:off x="1293875" y="1264521"/>
            <a:ext cx="8001693" cy="5182049"/>
          </a:xfrm>
          <a:prstGeom prst="rect">
            <a:avLst/>
          </a:prstGeom>
        </p:spPr>
      </p:pic>
    </p:spTree>
    <p:extLst>
      <p:ext uri="{BB962C8B-B14F-4D97-AF65-F5344CB8AC3E}">
        <p14:creationId xmlns:p14="http://schemas.microsoft.com/office/powerpoint/2010/main" val="338709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9524E6-5BA8-BCB8-9DE0-C8CA8622B4E4}"/>
              </a:ext>
            </a:extLst>
          </p:cNvPr>
          <p:cNvSpPr>
            <a:spLocks noGrp="1"/>
          </p:cNvSpPr>
          <p:nvPr>
            <p:ph type="ctrTitle"/>
          </p:nvPr>
        </p:nvSpPr>
        <p:spPr/>
        <p:txBody>
          <a:bodyPr/>
          <a:lstStyle/>
          <a:p>
            <a:r>
              <a:rPr lang="en-US" dirty="0"/>
              <a:t>Plan for today</a:t>
            </a:r>
          </a:p>
        </p:txBody>
      </p:sp>
      <p:sp>
        <p:nvSpPr>
          <p:cNvPr id="7" name="TextBox 6">
            <a:extLst>
              <a:ext uri="{FF2B5EF4-FFF2-40B4-BE49-F238E27FC236}">
                <a16:creationId xmlns:a16="http://schemas.microsoft.com/office/drawing/2014/main" id="{D75F97D2-8082-B7E2-EA2B-2711AD7978DA}"/>
              </a:ext>
            </a:extLst>
          </p:cNvPr>
          <p:cNvSpPr txBox="1"/>
          <p:nvPr/>
        </p:nvSpPr>
        <p:spPr>
          <a:xfrm>
            <a:off x="3966248" y="2021584"/>
            <a:ext cx="4259499" cy="769441"/>
          </a:xfrm>
          <a:prstGeom prst="rect">
            <a:avLst/>
          </a:prstGeom>
          <a:solidFill>
            <a:srgbClr val="DBAC49"/>
          </a:solidFill>
        </p:spPr>
        <p:txBody>
          <a:bodyPr wrap="none" rtlCol="0">
            <a:spAutoFit/>
          </a:bodyPr>
          <a:lstStyle/>
          <a:p>
            <a:r>
              <a:rPr lang="en-US" sz="4400" b="1" dirty="0">
                <a:solidFill>
                  <a:schemeClr val="bg1"/>
                </a:solidFill>
                <a:latin typeface="Fira Sans Condensed" panose="020B0503050000020004" pitchFamily="34" charset="0"/>
              </a:rPr>
              <a:t>Research in crisis</a:t>
            </a:r>
          </a:p>
        </p:txBody>
      </p:sp>
      <p:sp>
        <p:nvSpPr>
          <p:cNvPr id="8" name="TextBox 7">
            <a:extLst>
              <a:ext uri="{FF2B5EF4-FFF2-40B4-BE49-F238E27FC236}">
                <a16:creationId xmlns:a16="http://schemas.microsoft.com/office/drawing/2014/main" id="{DE430DE4-40D6-7ABC-C0E6-8120B58667B8}"/>
              </a:ext>
            </a:extLst>
          </p:cNvPr>
          <p:cNvSpPr txBox="1"/>
          <p:nvPr/>
        </p:nvSpPr>
        <p:spPr>
          <a:xfrm>
            <a:off x="2794454" y="3234418"/>
            <a:ext cx="6603090" cy="769441"/>
          </a:xfrm>
          <a:prstGeom prst="rect">
            <a:avLst/>
          </a:prstGeom>
          <a:solidFill>
            <a:srgbClr val="A93E31"/>
          </a:solidFill>
        </p:spPr>
        <p:txBody>
          <a:bodyPr wrap="none" rtlCol="0">
            <a:spAutoFit/>
          </a:bodyPr>
          <a:lstStyle/>
          <a:p>
            <a:r>
              <a:rPr lang="en-US" sz="4400" b="1" dirty="0">
                <a:solidFill>
                  <a:schemeClr val="bg1"/>
                </a:solidFill>
                <a:latin typeface="Fira Sans Condensed" panose="020B0503050000020004" pitchFamily="34" charset="0"/>
              </a:rPr>
              <a:t>Multiple hypothesis testing</a:t>
            </a:r>
          </a:p>
        </p:txBody>
      </p:sp>
      <p:sp>
        <p:nvSpPr>
          <p:cNvPr id="9" name="TextBox 8">
            <a:extLst>
              <a:ext uri="{FF2B5EF4-FFF2-40B4-BE49-F238E27FC236}">
                <a16:creationId xmlns:a16="http://schemas.microsoft.com/office/drawing/2014/main" id="{748AE353-B33C-BD8F-1A76-FCED515506D2}"/>
              </a:ext>
            </a:extLst>
          </p:cNvPr>
          <p:cNvSpPr txBox="1"/>
          <p:nvPr/>
        </p:nvSpPr>
        <p:spPr>
          <a:xfrm>
            <a:off x="1669947" y="4447252"/>
            <a:ext cx="8852103" cy="769441"/>
          </a:xfrm>
          <a:prstGeom prst="rect">
            <a:avLst/>
          </a:prstGeom>
          <a:solidFill>
            <a:srgbClr val="6C9FB4"/>
          </a:solidFill>
        </p:spPr>
        <p:txBody>
          <a:bodyPr wrap="none" rtlCol="0">
            <a:spAutoFit/>
          </a:bodyPr>
          <a:lstStyle/>
          <a:p>
            <a:r>
              <a:rPr lang="en-US" sz="4400" b="1" dirty="0">
                <a:solidFill>
                  <a:schemeClr val="bg1"/>
                </a:solidFill>
                <a:latin typeface="Fira Sans Condensed" panose="020B0503050000020004" pitchFamily="34" charset="0"/>
              </a:rPr>
              <a:t>(Open) science, credibility revolution</a:t>
            </a:r>
          </a:p>
        </p:txBody>
      </p:sp>
      <p:sp>
        <p:nvSpPr>
          <p:cNvPr id="2" name="Slide Number Placeholder 1">
            <a:extLst>
              <a:ext uri="{FF2B5EF4-FFF2-40B4-BE49-F238E27FC236}">
                <a16:creationId xmlns:a16="http://schemas.microsoft.com/office/drawing/2014/main" id="{0C9CC502-A82A-292A-ED4A-D1360B423B23}"/>
              </a:ext>
            </a:extLst>
          </p:cNvPr>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335173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Medicine shows mandatory registration helps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29</a:t>
            </a:fld>
            <a:endParaRPr lang="en-US" dirty="0"/>
          </a:p>
        </p:txBody>
      </p:sp>
      <p:sp>
        <p:nvSpPr>
          <p:cNvPr id="3" name="TextBox 7">
            <a:extLst>
              <a:ext uri="{FF2B5EF4-FFF2-40B4-BE49-F238E27FC236}">
                <a16:creationId xmlns:a16="http://schemas.microsoft.com/office/drawing/2014/main" id="{9F0BFC03-6BA4-81EA-77DE-5160D53D7923}"/>
              </a:ext>
            </a:extLst>
          </p:cNvPr>
          <p:cNvSpPr txBox="1"/>
          <p:nvPr/>
        </p:nvSpPr>
        <p:spPr>
          <a:xfrm>
            <a:off x="10215444" y="6200601"/>
            <a:ext cx="1976555"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Kaplan &amp; Irvin 2015</a:t>
            </a:r>
          </a:p>
        </p:txBody>
      </p:sp>
      <p:pic>
        <p:nvPicPr>
          <p:cNvPr id="1026" name="Picture 2">
            <a:extLst>
              <a:ext uri="{FF2B5EF4-FFF2-40B4-BE49-F238E27FC236}">
                <a16:creationId xmlns:a16="http://schemas.microsoft.com/office/drawing/2014/main" id="{C1A4202B-FFEA-9037-6DD6-EAF5B0145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786" y="1442115"/>
            <a:ext cx="5157769" cy="510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577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So, register your study …</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30</a:t>
            </a:fld>
            <a:endParaRPr lang="en-US" dirty="0"/>
          </a:p>
        </p:txBody>
      </p:sp>
      <p:pic>
        <p:nvPicPr>
          <p:cNvPr id="6" name="Picture 5">
            <a:extLst>
              <a:ext uri="{FF2B5EF4-FFF2-40B4-BE49-F238E27FC236}">
                <a16:creationId xmlns:a16="http://schemas.microsoft.com/office/drawing/2014/main" id="{0DA26086-2838-A0ED-112F-4D72A0B1097E}"/>
              </a:ext>
            </a:extLst>
          </p:cNvPr>
          <p:cNvPicPr>
            <a:picLocks noChangeAspect="1"/>
          </p:cNvPicPr>
          <p:nvPr/>
        </p:nvPicPr>
        <p:blipFill>
          <a:blip r:embed="rId3"/>
          <a:stretch>
            <a:fillRect/>
          </a:stretch>
        </p:blipFill>
        <p:spPr>
          <a:xfrm>
            <a:off x="311424" y="1525501"/>
            <a:ext cx="5398076" cy="2498496"/>
          </a:xfrm>
          <a:prstGeom prst="rect">
            <a:avLst/>
          </a:prstGeom>
        </p:spPr>
      </p:pic>
      <p:pic>
        <p:nvPicPr>
          <p:cNvPr id="11" name="Picture 10">
            <a:extLst>
              <a:ext uri="{FF2B5EF4-FFF2-40B4-BE49-F238E27FC236}">
                <a16:creationId xmlns:a16="http://schemas.microsoft.com/office/drawing/2014/main" id="{9A07A289-06B6-C000-B75F-6C9FFD421A0D}"/>
              </a:ext>
            </a:extLst>
          </p:cNvPr>
          <p:cNvPicPr>
            <a:picLocks noChangeAspect="1"/>
          </p:cNvPicPr>
          <p:nvPr/>
        </p:nvPicPr>
        <p:blipFill>
          <a:blip r:embed="rId4"/>
          <a:stretch>
            <a:fillRect/>
          </a:stretch>
        </p:blipFill>
        <p:spPr>
          <a:xfrm>
            <a:off x="663357" y="4530181"/>
            <a:ext cx="4694209" cy="2065453"/>
          </a:xfrm>
          <a:prstGeom prst="rect">
            <a:avLst/>
          </a:prstGeom>
        </p:spPr>
      </p:pic>
      <p:pic>
        <p:nvPicPr>
          <p:cNvPr id="13" name="Picture 12">
            <a:extLst>
              <a:ext uri="{FF2B5EF4-FFF2-40B4-BE49-F238E27FC236}">
                <a16:creationId xmlns:a16="http://schemas.microsoft.com/office/drawing/2014/main" id="{02B0978E-07C7-6E17-FB69-EE5CB11E2070}"/>
              </a:ext>
            </a:extLst>
          </p:cNvPr>
          <p:cNvPicPr>
            <a:picLocks noChangeAspect="1"/>
          </p:cNvPicPr>
          <p:nvPr/>
        </p:nvPicPr>
        <p:blipFill>
          <a:blip r:embed="rId5"/>
          <a:stretch>
            <a:fillRect/>
          </a:stretch>
        </p:blipFill>
        <p:spPr>
          <a:xfrm>
            <a:off x="6356702" y="1500526"/>
            <a:ext cx="5606264" cy="2686746"/>
          </a:xfrm>
          <a:prstGeom prst="rect">
            <a:avLst/>
          </a:prstGeom>
        </p:spPr>
      </p:pic>
      <p:pic>
        <p:nvPicPr>
          <p:cNvPr id="15" name="Picture 14">
            <a:extLst>
              <a:ext uri="{FF2B5EF4-FFF2-40B4-BE49-F238E27FC236}">
                <a16:creationId xmlns:a16="http://schemas.microsoft.com/office/drawing/2014/main" id="{4AE817E0-2E48-DB61-4E10-9282A9762514}"/>
              </a:ext>
            </a:extLst>
          </p:cNvPr>
          <p:cNvPicPr>
            <a:picLocks noChangeAspect="1"/>
          </p:cNvPicPr>
          <p:nvPr/>
        </p:nvPicPr>
        <p:blipFill>
          <a:blip r:embed="rId6"/>
          <a:stretch>
            <a:fillRect/>
          </a:stretch>
        </p:blipFill>
        <p:spPr>
          <a:xfrm>
            <a:off x="6896606" y="4555542"/>
            <a:ext cx="4526456" cy="1718809"/>
          </a:xfrm>
          <a:prstGeom prst="rect">
            <a:avLst/>
          </a:prstGeom>
        </p:spPr>
      </p:pic>
    </p:spTree>
    <p:extLst>
      <p:ext uri="{BB962C8B-B14F-4D97-AF65-F5344CB8AC3E}">
        <p14:creationId xmlns:p14="http://schemas.microsoft.com/office/powerpoint/2010/main" val="3945657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 with a registered report / pre-analysis plan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31</a:t>
            </a:fld>
            <a:endParaRPr lang="en-US" dirty="0"/>
          </a:p>
        </p:txBody>
      </p:sp>
      <p:pic>
        <p:nvPicPr>
          <p:cNvPr id="5" name="Picture 4">
            <a:extLst>
              <a:ext uri="{FF2B5EF4-FFF2-40B4-BE49-F238E27FC236}">
                <a16:creationId xmlns:a16="http://schemas.microsoft.com/office/drawing/2014/main" id="{25A27AC0-5BEA-0AFC-E34A-94613D55F35A}"/>
              </a:ext>
            </a:extLst>
          </p:cNvPr>
          <p:cNvPicPr>
            <a:picLocks noChangeAspect="1"/>
          </p:cNvPicPr>
          <p:nvPr/>
        </p:nvPicPr>
        <p:blipFill>
          <a:blip r:embed="rId3"/>
          <a:stretch>
            <a:fillRect/>
          </a:stretch>
        </p:blipFill>
        <p:spPr>
          <a:xfrm>
            <a:off x="6676521" y="2056518"/>
            <a:ext cx="4119402" cy="3708010"/>
          </a:xfrm>
          <a:prstGeom prst="rect">
            <a:avLst/>
          </a:prstGeom>
        </p:spPr>
      </p:pic>
      <p:pic>
        <p:nvPicPr>
          <p:cNvPr id="3" name="Picture 2">
            <a:extLst>
              <a:ext uri="{FF2B5EF4-FFF2-40B4-BE49-F238E27FC236}">
                <a16:creationId xmlns:a16="http://schemas.microsoft.com/office/drawing/2014/main" id="{CC870549-8CCF-C360-05C9-C25DAD300062}"/>
              </a:ext>
            </a:extLst>
          </p:cNvPr>
          <p:cNvPicPr>
            <a:picLocks noChangeAspect="1"/>
          </p:cNvPicPr>
          <p:nvPr/>
        </p:nvPicPr>
        <p:blipFill>
          <a:blip r:embed="rId4"/>
          <a:stretch>
            <a:fillRect/>
          </a:stretch>
        </p:blipFill>
        <p:spPr>
          <a:xfrm>
            <a:off x="1396076" y="1819701"/>
            <a:ext cx="3917451" cy="4239980"/>
          </a:xfrm>
          <a:prstGeom prst="rect">
            <a:avLst/>
          </a:prstGeom>
        </p:spPr>
      </p:pic>
    </p:spTree>
    <p:extLst>
      <p:ext uri="{BB962C8B-B14F-4D97-AF65-F5344CB8AC3E}">
        <p14:creationId xmlns:p14="http://schemas.microsoft.com/office/powerpoint/2010/main" val="2586379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Make sure your study is replicable, accessible</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32</a:t>
            </a:fld>
            <a:endParaRPr lang="en-US" dirty="0"/>
          </a:p>
        </p:txBody>
      </p:sp>
      <p:pic>
        <p:nvPicPr>
          <p:cNvPr id="7" name="Picture 6">
            <a:extLst>
              <a:ext uri="{FF2B5EF4-FFF2-40B4-BE49-F238E27FC236}">
                <a16:creationId xmlns:a16="http://schemas.microsoft.com/office/drawing/2014/main" id="{3BF8419F-9BD3-5D59-C81F-48D06F746DEB}"/>
              </a:ext>
            </a:extLst>
          </p:cNvPr>
          <p:cNvPicPr>
            <a:picLocks noChangeAspect="1"/>
          </p:cNvPicPr>
          <p:nvPr/>
        </p:nvPicPr>
        <p:blipFill>
          <a:blip r:embed="rId3"/>
          <a:stretch>
            <a:fillRect/>
          </a:stretch>
        </p:blipFill>
        <p:spPr>
          <a:xfrm>
            <a:off x="407585" y="1537638"/>
            <a:ext cx="5348850" cy="4676643"/>
          </a:xfrm>
          <a:prstGeom prst="rect">
            <a:avLst/>
          </a:prstGeom>
        </p:spPr>
      </p:pic>
      <p:pic>
        <p:nvPicPr>
          <p:cNvPr id="9" name="Picture 8">
            <a:extLst>
              <a:ext uri="{FF2B5EF4-FFF2-40B4-BE49-F238E27FC236}">
                <a16:creationId xmlns:a16="http://schemas.microsoft.com/office/drawing/2014/main" id="{0C738150-1778-FD6D-5AB2-0A0557B4392B}"/>
              </a:ext>
            </a:extLst>
          </p:cNvPr>
          <p:cNvPicPr>
            <a:picLocks noChangeAspect="1"/>
          </p:cNvPicPr>
          <p:nvPr/>
        </p:nvPicPr>
        <p:blipFill>
          <a:blip r:embed="rId4"/>
          <a:stretch>
            <a:fillRect/>
          </a:stretch>
        </p:blipFill>
        <p:spPr>
          <a:xfrm>
            <a:off x="6095999" y="1537638"/>
            <a:ext cx="5843944" cy="3429000"/>
          </a:xfrm>
          <a:prstGeom prst="rect">
            <a:avLst/>
          </a:prstGeom>
        </p:spPr>
      </p:pic>
    </p:spTree>
    <p:extLst>
      <p:ext uri="{BB962C8B-B14F-4D97-AF65-F5344CB8AC3E}">
        <p14:creationId xmlns:p14="http://schemas.microsoft.com/office/powerpoint/2010/main" val="3400319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fontScale="90000"/>
          </a:bodyPr>
          <a:lstStyle/>
          <a:p>
            <a:r>
              <a:rPr lang="en-US" dirty="0"/>
              <a:t>Make use of accessible data, replicate, extend</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33</a:t>
            </a:fld>
            <a:endParaRPr lang="en-US" dirty="0"/>
          </a:p>
        </p:txBody>
      </p:sp>
      <p:pic>
        <p:nvPicPr>
          <p:cNvPr id="5" name="Picture 4">
            <a:extLst>
              <a:ext uri="{FF2B5EF4-FFF2-40B4-BE49-F238E27FC236}">
                <a16:creationId xmlns:a16="http://schemas.microsoft.com/office/drawing/2014/main" id="{E2473EF3-AEA8-6A66-C25D-1CFF8502306F}"/>
              </a:ext>
            </a:extLst>
          </p:cNvPr>
          <p:cNvPicPr>
            <a:picLocks noChangeAspect="1"/>
          </p:cNvPicPr>
          <p:nvPr/>
        </p:nvPicPr>
        <p:blipFill>
          <a:blip r:embed="rId3"/>
          <a:stretch>
            <a:fillRect/>
          </a:stretch>
        </p:blipFill>
        <p:spPr>
          <a:xfrm>
            <a:off x="6263972" y="1323833"/>
            <a:ext cx="5313041" cy="5420436"/>
          </a:xfrm>
          <a:prstGeom prst="rect">
            <a:avLst/>
          </a:prstGeom>
        </p:spPr>
      </p:pic>
      <p:pic>
        <p:nvPicPr>
          <p:cNvPr id="7" name="Picture 6">
            <a:extLst>
              <a:ext uri="{FF2B5EF4-FFF2-40B4-BE49-F238E27FC236}">
                <a16:creationId xmlns:a16="http://schemas.microsoft.com/office/drawing/2014/main" id="{8AAFCD34-3810-0825-9FDF-BF7696E26B69}"/>
              </a:ext>
            </a:extLst>
          </p:cNvPr>
          <p:cNvPicPr>
            <a:picLocks noChangeAspect="1"/>
          </p:cNvPicPr>
          <p:nvPr/>
        </p:nvPicPr>
        <p:blipFill>
          <a:blip r:embed="rId4"/>
          <a:stretch>
            <a:fillRect/>
          </a:stretch>
        </p:blipFill>
        <p:spPr>
          <a:xfrm>
            <a:off x="714233" y="2187274"/>
            <a:ext cx="4774033" cy="3693554"/>
          </a:xfrm>
          <a:prstGeom prst="rect">
            <a:avLst/>
          </a:prstGeom>
        </p:spPr>
      </p:pic>
    </p:spTree>
    <p:extLst>
      <p:ext uri="{BB962C8B-B14F-4D97-AF65-F5344CB8AC3E}">
        <p14:creationId xmlns:p14="http://schemas.microsoft.com/office/powerpoint/2010/main" val="90887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6E3CD-FDB0-8197-3B92-5FECDD75306E}"/>
              </a:ext>
            </a:extLst>
          </p:cNvPr>
          <p:cNvSpPr>
            <a:spLocks noGrp="1"/>
          </p:cNvSpPr>
          <p:nvPr>
            <p:ph type="ctrTitle"/>
          </p:nvPr>
        </p:nvSpPr>
        <p:spPr/>
        <p:txBody>
          <a:bodyPr/>
          <a:lstStyle/>
          <a:p>
            <a:r>
              <a:rPr lang="en-US" dirty="0"/>
              <a:t>Announcements, plan for next classes</a:t>
            </a:r>
          </a:p>
        </p:txBody>
      </p:sp>
      <p:sp>
        <p:nvSpPr>
          <p:cNvPr id="12" name="TextBox 11">
            <a:extLst>
              <a:ext uri="{FF2B5EF4-FFF2-40B4-BE49-F238E27FC236}">
                <a16:creationId xmlns:a16="http://schemas.microsoft.com/office/drawing/2014/main" id="{75AEF417-0288-EE07-1E6A-4416E47573B0}"/>
              </a:ext>
            </a:extLst>
          </p:cNvPr>
          <p:cNvSpPr txBox="1"/>
          <p:nvPr/>
        </p:nvSpPr>
        <p:spPr>
          <a:xfrm>
            <a:off x="4703628" y="2342918"/>
            <a:ext cx="2719014"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Due on Sunday</a:t>
            </a:r>
          </a:p>
        </p:txBody>
      </p:sp>
      <p:sp>
        <p:nvSpPr>
          <p:cNvPr id="13" name="TextBox 12">
            <a:extLst>
              <a:ext uri="{FF2B5EF4-FFF2-40B4-BE49-F238E27FC236}">
                <a16:creationId xmlns:a16="http://schemas.microsoft.com/office/drawing/2014/main" id="{83D5BA90-BB41-70F8-5DD2-897ECF140167}"/>
              </a:ext>
            </a:extLst>
          </p:cNvPr>
          <p:cNvSpPr txBox="1"/>
          <p:nvPr/>
        </p:nvSpPr>
        <p:spPr>
          <a:xfrm>
            <a:off x="4620273" y="1382285"/>
            <a:ext cx="2885726"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Milestone 3</a:t>
            </a:r>
          </a:p>
        </p:txBody>
      </p:sp>
      <p:sp>
        <p:nvSpPr>
          <p:cNvPr id="3" name="TextBox 2">
            <a:extLst>
              <a:ext uri="{FF2B5EF4-FFF2-40B4-BE49-F238E27FC236}">
                <a16:creationId xmlns:a16="http://schemas.microsoft.com/office/drawing/2014/main" id="{5BB0C732-42AB-424B-70B3-392216BC207C}"/>
              </a:ext>
            </a:extLst>
          </p:cNvPr>
          <p:cNvSpPr txBox="1"/>
          <p:nvPr/>
        </p:nvSpPr>
        <p:spPr>
          <a:xfrm>
            <a:off x="4431921" y="3119871"/>
            <a:ext cx="3328155"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Q&amp;A on Dec 5</a:t>
            </a:r>
          </a:p>
        </p:txBody>
      </p:sp>
      <p:sp>
        <p:nvSpPr>
          <p:cNvPr id="7" name="Slide Number Placeholder 6">
            <a:extLst>
              <a:ext uri="{FF2B5EF4-FFF2-40B4-BE49-F238E27FC236}">
                <a16:creationId xmlns:a16="http://schemas.microsoft.com/office/drawing/2014/main" id="{98732ABB-0C5C-0B84-42F9-064F481C7CAD}"/>
              </a:ext>
            </a:extLst>
          </p:cNvPr>
          <p:cNvSpPr>
            <a:spLocks noGrp="1"/>
          </p:cNvSpPr>
          <p:nvPr>
            <p:ph type="sldNum" idx="12"/>
          </p:nvPr>
        </p:nvSpPr>
        <p:spPr/>
        <p:txBody>
          <a:bodyPr/>
          <a:lstStyle/>
          <a:p>
            <a:fld id="{00000000-1234-1234-1234-123412341234}" type="slidenum">
              <a:rPr lang="en-US" smtClean="0"/>
              <a:pPr/>
              <a:t>34</a:t>
            </a:fld>
            <a:endParaRPr lang="en-US" dirty="0"/>
          </a:p>
        </p:txBody>
      </p:sp>
      <p:sp>
        <p:nvSpPr>
          <p:cNvPr id="8" name="TextBox 7">
            <a:extLst>
              <a:ext uri="{FF2B5EF4-FFF2-40B4-BE49-F238E27FC236}">
                <a16:creationId xmlns:a16="http://schemas.microsoft.com/office/drawing/2014/main" id="{AF01458C-7DCA-1956-9379-2D3EBC4F9092}"/>
              </a:ext>
            </a:extLst>
          </p:cNvPr>
          <p:cNvSpPr txBox="1"/>
          <p:nvPr/>
        </p:nvSpPr>
        <p:spPr>
          <a:xfrm>
            <a:off x="3551069" y="4080485"/>
            <a:ext cx="5024132"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Submit questions by </a:t>
            </a:r>
            <a:r>
              <a:rPr lang="en-US" sz="3200" b="1" u="sng" dirty="0">
                <a:solidFill>
                  <a:srgbClr val="244A70"/>
                </a:solidFill>
                <a:latin typeface="Fira Sans Condensed" panose="020B0503050000020004" pitchFamily="34" charset="0"/>
              </a:rPr>
              <a:t>Sunday</a:t>
            </a:r>
          </a:p>
        </p:txBody>
      </p:sp>
      <p:sp>
        <p:nvSpPr>
          <p:cNvPr id="9" name="TextBox 8">
            <a:extLst>
              <a:ext uri="{FF2B5EF4-FFF2-40B4-BE49-F238E27FC236}">
                <a16:creationId xmlns:a16="http://schemas.microsoft.com/office/drawing/2014/main" id="{71E99036-CC34-6F62-DC51-34A30F01054B}"/>
              </a:ext>
            </a:extLst>
          </p:cNvPr>
          <p:cNvSpPr txBox="1"/>
          <p:nvPr/>
        </p:nvSpPr>
        <p:spPr>
          <a:xfrm>
            <a:off x="4387836" y="5704300"/>
            <a:ext cx="3350597" cy="769441"/>
          </a:xfrm>
          <a:prstGeom prst="rect">
            <a:avLst/>
          </a:prstGeom>
          <a:solidFill>
            <a:srgbClr val="244A70"/>
          </a:solidFill>
        </p:spPr>
        <p:txBody>
          <a:bodyPr wrap="none" rtlCol="0">
            <a:spAutoFit/>
          </a:bodyPr>
          <a:lstStyle/>
          <a:p>
            <a:r>
              <a:rPr lang="en-US" sz="4400" b="1" dirty="0">
                <a:solidFill>
                  <a:schemeClr val="bg1"/>
                </a:solidFill>
                <a:latin typeface="Fira Sans Condensed" panose="020B0503050000020004" pitchFamily="34" charset="0"/>
              </a:rPr>
              <a:t>EEE Feedback</a:t>
            </a:r>
          </a:p>
        </p:txBody>
      </p:sp>
      <p:sp>
        <p:nvSpPr>
          <p:cNvPr id="2" name="TextBox 1">
            <a:extLst>
              <a:ext uri="{FF2B5EF4-FFF2-40B4-BE49-F238E27FC236}">
                <a16:creationId xmlns:a16="http://schemas.microsoft.com/office/drawing/2014/main" id="{058B8B21-BCEC-C2E0-889E-16DF95CFDDC1}"/>
              </a:ext>
            </a:extLst>
          </p:cNvPr>
          <p:cNvSpPr txBox="1"/>
          <p:nvPr/>
        </p:nvSpPr>
        <p:spPr>
          <a:xfrm>
            <a:off x="2409731" y="4857935"/>
            <a:ext cx="7306808" cy="584775"/>
          </a:xfrm>
          <a:prstGeom prst="rect">
            <a:avLst/>
          </a:prstGeom>
          <a:solidFill>
            <a:srgbClr val="8BACCC"/>
          </a:solidFill>
        </p:spPr>
        <p:txBody>
          <a:bodyPr wrap="none" rtlCol="0">
            <a:spAutoFit/>
          </a:bodyPr>
          <a:lstStyle/>
          <a:p>
            <a:r>
              <a:rPr lang="en-US" sz="3200" b="1" dirty="0">
                <a:solidFill>
                  <a:srgbClr val="244A70"/>
                </a:solidFill>
                <a:latin typeface="Fira Sans Condensed" panose="020B0503050000020004" pitchFamily="34" charset="0"/>
              </a:rPr>
              <a:t>Message me by </a:t>
            </a:r>
            <a:r>
              <a:rPr lang="en-US" sz="3200" b="1" u="sng" dirty="0">
                <a:solidFill>
                  <a:srgbClr val="244A70"/>
                </a:solidFill>
                <a:latin typeface="Fira Sans Condensed" panose="020B0503050000020004" pitchFamily="34" charset="0"/>
              </a:rPr>
              <a:t>Sunday</a:t>
            </a:r>
            <a:r>
              <a:rPr lang="en-US" sz="3200" b="1" dirty="0">
                <a:solidFill>
                  <a:srgbClr val="244A70"/>
                </a:solidFill>
                <a:latin typeface="Fira Sans Condensed" panose="020B0503050000020004" pitchFamily="34" charset="0"/>
              </a:rPr>
              <a:t> if you can’t attend</a:t>
            </a:r>
            <a:endParaRPr lang="en-US" sz="3200" b="1" u="sng" dirty="0">
              <a:solidFill>
                <a:srgbClr val="244A70"/>
              </a:solidFill>
              <a:latin typeface="Fira Sans Condensed" panose="020B0503050000020004" pitchFamily="34" charset="0"/>
            </a:endParaRPr>
          </a:p>
        </p:txBody>
      </p:sp>
    </p:spTree>
    <p:extLst>
      <p:ext uri="{BB962C8B-B14F-4D97-AF65-F5344CB8AC3E}">
        <p14:creationId xmlns:p14="http://schemas.microsoft.com/office/powerpoint/2010/main" val="40141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5D6910-42C2-D682-7CCD-357AE31C8B25}"/>
              </a:ext>
            </a:extLst>
          </p:cNvPr>
          <p:cNvSpPr>
            <a:spLocks noGrp="1"/>
          </p:cNvSpPr>
          <p:nvPr>
            <p:ph type="body" idx="1"/>
          </p:nvPr>
        </p:nvSpPr>
        <p:spPr/>
        <p:txBody>
          <a:bodyPr/>
          <a:lstStyle/>
          <a:p>
            <a:r>
              <a:rPr lang="en-US" dirty="0"/>
              <a:t>Research in crisis</a:t>
            </a:r>
          </a:p>
        </p:txBody>
      </p:sp>
    </p:spTree>
    <p:extLst>
      <p:ext uri="{BB962C8B-B14F-4D97-AF65-F5344CB8AC3E}">
        <p14:creationId xmlns:p14="http://schemas.microsoft.com/office/powerpoint/2010/main" val="267845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replication crisis</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4</a:t>
            </a:fld>
            <a:endParaRPr lang="en-US" dirty="0"/>
          </a:p>
        </p:txBody>
      </p:sp>
      <p:pic>
        <p:nvPicPr>
          <p:cNvPr id="9" name="Picture 8">
            <a:extLst>
              <a:ext uri="{FF2B5EF4-FFF2-40B4-BE49-F238E27FC236}">
                <a16:creationId xmlns:a16="http://schemas.microsoft.com/office/drawing/2014/main" id="{A362B272-ED0D-795C-8F9A-EAFF2ECDA36D}"/>
              </a:ext>
            </a:extLst>
          </p:cNvPr>
          <p:cNvPicPr>
            <a:picLocks noChangeAspect="1"/>
          </p:cNvPicPr>
          <p:nvPr/>
        </p:nvPicPr>
        <p:blipFill>
          <a:blip r:embed="rId3"/>
          <a:stretch>
            <a:fillRect/>
          </a:stretch>
        </p:blipFill>
        <p:spPr>
          <a:xfrm>
            <a:off x="2874604" y="1411315"/>
            <a:ext cx="6442789" cy="4646971"/>
          </a:xfrm>
          <a:prstGeom prst="rect">
            <a:avLst/>
          </a:prstGeom>
        </p:spPr>
      </p:pic>
    </p:spTree>
    <p:extLst>
      <p:ext uri="{BB962C8B-B14F-4D97-AF65-F5344CB8AC3E}">
        <p14:creationId xmlns:p14="http://schemas.microsoft.com/office/powerpoint/2010/main" val="4067480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The replication crisis in psychology</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5</a:t>
            </a:fld>
            <a:endParaRPr lang="en-US" dirty="0"/>
          </a:p>
        </p:txBody>
      </p:sp>
      <p:sp>
        <p:nvSpPr>
          <p:cNvPr id="3" name="TextBox 2">
            <a:extLst>
              <a:ext uri="{FF2B5EF4-FFF2-40B4-BE49-F238E27FC236}">
                <a16:creationId xmlns:a16="http://schemas.microsoft.com/office/drawing/2014/main" id="{834069B1-3B8A-BBBC-8E8E-D3479D666D09}"/>
              </a:ext>
            </a:extLst>
          </p:cNvPr>
          <p:cNvSpPr txBox="1"/>
          <p:nvPr/>
        </p:nvSpPr>
        <p:spPr>
          <a:xfrm>
            <a:off x="4246775" y="6148467"/>
            <a:ext cx="3698448" cy="369332"/>
          </a:xfrm>
          <a:prstGeom prst="rect">
            <a:avLst/>
          </a:prstGeom>
          <a:noFill/>
        </p:spPr>
        <p:txBody>
          <a:bodyPr wrap="none" rtlCol="0">
            <a:spAutoFit/>
          </a:bodyPr>
          <a:lstStyle/>
          <a:p>
            <a:r>
              <a:rPr lang="en-US" sz="1800" b="0" i="0" dirty="0">
                <a:solidFill>
                  <a:srgbClr val="202122"/>
                </a:solidFill>
                <a:effectLst/>
                <a:latin typeface="Arial" panose="020B0604020202020204" pitchFamily="34" charset="0"/>
              </a:rPr>
              <a:t>Open Science Collaboration, 2015</a:t>
            </a:r>
            <a:endParaRPr lang="en-US" sz="1800" dirty="0"/>
          </a:p>
        </p:txBody>
      </p:sp>
      <p:pic>
        <p:nvPicPr>
          <p:cNvPr id="6" name="Picture 5">
            <a:extLst>
              <a:ext uri="{FF2B5EF4-FFF2-40B4-BE49-F238E27FC236}">
                <a16:creationId xmlns:a16="http://schemas.microsoft.com/office/drawing/2014/main" id="{50C12468-9225-4BEF-A9DD-C16AA3DE1F04}"/>
              </a:ext>
            </a:extLst>
          </p:cNvPr>
          <p:cNvPicPr>
            <a:picLocks noChangeAspect="1"/>
          </p:cNvPicPr>
          <p:nvPr/>
        </p:nvPicPr>
        <p:blipFill>
          <a:blip r:embed="rId3"/>
          <a:stretch>
            <a:fillRect/>
          </a:stretch>
        </p:blipFill>
        <p:spPr>
          <a:xfrm>
            <a:off x="3297089" y="1808231"/>
            <a:ext cx="5597822" cy="4273294"/>
          </a:xfrm>
          <a:prstGeom prst="rect">
            <a:avLst/>
          </a:prstGeom>
        </p:spPr>
      </p:pic>
    </p:spTree>
    <p:extLst>
      <p:ext uri="{BB962C8B-B14F-4D97-AF65-F5344CB8AC3E}">
        <p14:creationId xmlns:p14="http://schemas.microsoft.com/office/powerpoint/2010/main" val="3574912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54074-FD79-34F7-3564-9ADCEB5A0795}"/>
              </a:ext>
            </a:extLst>
          </p:cNvPr>
          <p:cNvSpPr>
            <a:spLocks noGrp="1"/>
          </p:cNvSpPr>
          <p:nvPr>
            <p:ph type="ctrTitle"/>
          </p:nvPr>
        </p:nvSpPr>
        <p:spPr/>
        <p:txBody>
          <a:bodyPr/>
          <a:lstStyle/>
          <a:p>
            <a:r>
              <a:rPr lang="en-US" dirty="0"/>
              <a:t>(99.99% likely) fraud in psychology</a:t>
            </a:r>
          </a:p>
        </p:txBody>
      </p:sp>
      <p:sp>
        <p:nvSpPr>
          <p:cNvPr id="4" name="Slide Number Placeholder 3">
            <a:extLst>
              <a:ext uri="{FF2B5EF4-FFF2-40B4-BE49-F238E27FC236}">
                <a16:creationId xmlns:a16="http://schemas.microsoft.com/office/drawing/2014/main" id="{5C75E6A9-E0D2-2CBF-190B-CEBA3343FC41}"/>
              </a:ext>
            </a:extLst>
          </p:cNvPr>
          <p:cNvSpPr>
            <a:spLocks noGrp="1"/>
          </p:cNvSpPr>
          <p:nvPr>
            <p:ph type="sldNum" idx="12"/>
          </p:nvPr>
        </p:nvSpPr>
        <p:spPr/>
        <p:txBody>
          <a:bodyPr/>
          <a:lstStyle/>
          <a:p>
            <a:fld id="{00000000-1234-1234-1234-123412341234}" type="slidenum">
              <a:rPr lang="en-US" smtClean="0"/>
              <a:pPr/>
              <a:t>6</a:t>
            </a:fld>
            <a:endParaRPr lang="en-US" dirty="0"/>
          </a:p>
        </p:txBody>
      </p:sp>
      <p:pic>
        <p:nvPicPr>
          <p:cNvPr id="6" name="Picture 5">
            <a:extLst>
              <a:ext uri="{FF2B5EF4-FFF2-40B4-BE49-F238E27FC236}">
                <a16:creationId xmlns:a16="http://schemas.microsoft.com/office/drawing/2014/main" id="{6006D647-0947-85EC-8FFC-1A2511F4912A}"/>
              </a:ext>
            </a:extLst>
          </p:cNvPr>
          <p:cNvPicPr>
            <a:picLocks noChangeAspect="1"/>
          </p:cNvPicPr>
          <p:nvPr/>
        </p:nvPicPr>
        <p:blipFill>
          <a:blip r:embed="rId3"/>
          <a:stretch>
            <a:fillRect/>
          </a:stretch>
        </p:blipFill>
        <p:spPr>
          <a:xfrm>
            <a:off x="2789647" y="1285391"/>
            <a:ext cx="7475202" cy="5266238"/>
          </a:xfrm>
          <a:prstGeom prst="rect">
            <a:avLst/>
          </a:prstGeom>
        </p:spPr>
      </p:pic>
    </p:spTree>
    <p:extLst>
      <p:ext uri="{BB962C8B-B14F-4D97-AF65-F5344CB8AC3E}">
        <p14:creationId xmlns:p14="http://schemas.microsoft.com/office/powerpoint/2010/main" val="63478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4" name="Title 3">
            <a:extLst>
              <a:ext uri="{FF2B5EF4-FFF2-40B4-BE49-F238E27FC236}">
                <a16:creationId xmlns:a16="http://schemas.microsoft.com/office/drawing/2014/main" id="{344DC8C3-451B-FBE0-32BB-998FA83CF763}"/>
              </a:ext>
            </a:extLst>
          </p:cNvPr>
          <p:cNvSpPr>
            <a:spLocks noGrp="1"/>
          </p:cNvSpPr>
          <p:nvPr>
            <p:ph type="ctrTitle"/>
          </p:nvPr>
        </p:nvSpPr>
        <p:spPr/>
        <p:txBody>
          <a:bodyPr>
            <a:normAutofit/>
          </a:bodyPr>
          <a:lstStyle/>
          <a:p>
            <a:r>
              <a:rPr lang="en-US" dirty="0"/>
              <a:t>Sticky junk science in education</a:t>
            </a:r>
          </a:p>
        </p:txBody>
      </p:sp>
      <p:sp>
        <p:nvSpPr>
          <p:cNvPr id="31" name="Slide Number Placeholder 30">
            <a:extLst>
              <a:ext uri="{FF2B5EF4-FFF2-40B4-BE49-F238E27FC236}">
                <a16:creationId xmlns:a16="http://schemas.microsoft.com/office/drawing/2014/main" id="{FB8B8EDA-FA7C-2A67-560A-318ACABD9384}"/>
              </a:ext>
            </a:extLst>
          </p:cNvPr>
          <p:cNvSpPr>
            <a:spLocks noGrp="1"/>
          </p:cNvSpPr>
          <p:nvPr>
            <p:ph type="sldNum" idx="12"/>
          </p:nvPr>
        </p:nvSpPr>
        <p:spPr/>
        <p:txBody>
          <a:bodyPr/>
          <a:lstStyle/>
          <a:p>
            <a:fld id="{00000000-1234-1234-1234-123412341234}" type="slidenum">
              <a:rPr lang="en-US" smtClean="0"/>
              <a:pPr/>
              <a:t>7</a:t>
            </a:fld>
            <a:endParaRPr lang="en-US" dirty="0"/>
          </a:p>
        </p:txBody>
      </p:sp>
      <p:pic>
        <p:nvPicPr>
          <p:cNvPr id="7" name="Picture 6">
            <a:extLst>
              <a:ext uri="{FF2B5EF4-FFF2-40B4-BE49-F238E27FC236}">
                <a16:creationId xmlns:a16="http://schemas.microsoft.com/office/drawing/2014/main" id="{F109D9F1-49C2-1899-0E72-A3768E70EED3}"/>
              </a:ext>
            </a:extLst>
          </p:cNvPr>
          <p:cNvPicPr>
            <a:picLocks noChangeAspect="1"/>
          </p:cNvPicPr>
          <p:nvPr/>
        </p:nvPicPr>
        <p:blipFill>
          <a:blip r:embed="rId3"/>
          <a:stretch>
            <a:fillRect/>
          </a:stretch>
        </p:blipFill>
        <p:spPr>
          <a:xfrm>
            <a:off x="169546" y="1486185"/>
            <a:ext cx="6192035" cy="2905242"/>
          </a:xfrm>
          <a:prstGeom prst="rect">
            <a:avLst/>
          </a:prstGeom>
        </p:spPr>
      </p:pic>
      <p:pic>
        <p:nvPicPr>
          <p:cNvPr id="9" name="Picture 8">
            <a:extLst>
              <a:ext uri="{FF2B5EF4-FFF2-40B4-BE49-F238E27FC236}">
                <a16:creationId xmlns:a16="http://schemas.microsoft.com/office/drawing/2014/main" id="{AF68645D-D50F-E8ED-4DFC-2D9A8EF5176A}"/>
              </a:ext>
            </a:extLst>
          </p:cNvPr>
          <p:cNvPicPr>
            <a:picLocks noChangeAspect="1"/>
          </p:cNvPicPr>
          <p:nvPr/>
        </p:nvPicPr>
        <p:blipFill>
          <a:blip r:embed="rId4"/>
          <a:stretch>
            <a:fillRect/>
          </a:stretch>
        </p:blipFill>
        <p:spPr>
          <a:xfrm>
            <a:off x="6721985" y="1630837"/>
            <a:ext cx="4954302" cy="4702297"/>
          </a:xfrm>
          <a:prstGeom prst="rect">
            <a:avLst/>
          </a:prstGeom>
        </p:spPr>
      </p:pic>
    </p:spTree>
    <p:extLst>
      <p:ext uri="{BB962C8B-B14F-4D97-AF65-F5344CB8AC3E}">
        <p14:creationId xmlns:p14="http://schemas.microsoft.com/office/powerpoint/2010/main" val="3293879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BB77-52DC-7D12-D586-C4C23750D301}"/>
              </a:ext>
            </a:extLst>
          </p:cNvPr>
          <p:cNvSpPr>
            <a:spLocks noGrp="1"/>
          </p:cNvSpPr>
          <p:nvPr>
            <p:ph type="ctrTitle"/>
          </p:nvPr>
        </p:nvSpPr>
        <p:spPr/>
        <p:txBody>
          <a:bodyPr/>
          <a:lstStyle/>
          <a:p>
            <a:r>
              <a:rPr lang="en-US" dirty="0"/>
              <a:t>The hype </a:t>
            </a:r>
            <a:r>
              <a:rPr lang="en-US" dirty="0" err="1"/>
              <a:t>hype</a:t>
            </a:r>
            <a:r>
              <a:rPr lang="en-US" dirty="0"/>
              <a:t> is real</a:t>
            </a:r>
          </a:p>
        </p:txBody>
      </p:sp>
      <p:sp>
        <p:nvSpPr>
          <p:cNvPr id="4" name="Slide Number Placeholder 3">
            <a:extLst>
              <a:ext uri="{FF2B5EF4-FFF2-40B4-BE49-F238E27FC236}">
                <a16:creationId xmlns:a16="http://schemas.microsoft.com/office/drawing/2014/main" id="{41025A85-8BB8-03BD-165D-410FA1945F6E}"/>
              </a:ext>
            </a:extLst>
          </p:cNvPr>
          <p:cNvSpPr>
            <a:spLocks noGrp="1"/>
          </p:cNvSpPr>
          <p:nvPr>
            <p:ph type="sldNum" idx="12"/>
          </p:nvPr>
        </p:nvSpPr>
        <p:spPr/>
        <p:txBody>
          <a:bodyPr/>
          <a:lstStyle/>
          <a:p>
            <a:fld id="{00000000-1234-1234-1234-123412341234}" type="slidenum">
              <a:rPr lang="en-US" smtClean="0"/>
              <a:pPr/>
              <a:t>8</a:t>
            </a:fld>
            <a:endParaRPr lang="en-US" dirty="0"/>
          </a:p>
        </p:txBody>
      </p:sp>
      <p:sp>
        <p:nvSpPr>
          <p:cNvPr id="7" name="TextBox 7">
            <a:extLst>
              <a:ext uri="{FF2B5EF4-FFF2-40B4-BE49-F238E27FC236}">
                <a16:creationId xmlns:a16="http://schemas.microsoft.com/office/drawing/2014/main" id="{A5A8C530-AA0E-AD7C-5C23-97655F36F223}"/>
              </a:ext>
            </a:extLst>
          </p:cNvPr>
          <p:cNvSpPr txBox="1"/>
          <p:nvPr/>
        </p:nvSpPr>
        <p:spPr>
          <a:xfrm>
            <a:off x="9718766" y="6138793"/>
            <a:ext cx="2473234"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Millar et al. 2022</a:t>
            </a:r>
          </a:p>
        </p:txBody>
      </p:sp>
      <p:pic>
        <p:nvPicPr>
          <p:cNvPr id="8" name="Picture 7">
            <a:extLst>
              <a:ext uri="{FF2B5EF4-FFF2-40B4-BE49-F238E27FC236}">
                <a16:creationId xmlns:a16="http://schemas.microsoft.com/office/drawing/2014/main" id="{41523B0B-B5B3-9D8C-04C3-E67D703E1E6E}"/>
              </a:ext>
            </a:extLst>
          </p:cNvPr>
          <p:cNvPicPr>
            <a:picLocks noChangeAspect="1"/>
          </p:cNvPicPr>
          <p:nvPr/>
        </p:nvPicPr>
        <p:blipFill>
          <a:blip r:embed="rId3"/>
          <a:stretch>
            <a:fillRect/>
          </a:stretch>
        </p:blipFill>
        <p:spPr>
          <a:xfrm>
            <a:off x="719452" y="1456970"/>
            <a:ext cx="8624511" cy="5029699"/>
          </a:xfrm>
          <a:prstGeom prst="rect">
            <a:avLst/>
          </a:prstGeom>
        </p:spPr>
      </p:pic>
    </p:spTree>
    <p:extLst>
      <p:ext uri="{BB962C8B-B14F-4D97-AF65-F5344CB8AC3E}">
        <p14:creationId xmlns:p14="http://schemas.microsoft.com/office/powerpoint/2010/main" val="377902790"/>
      </p:ext>
    </p:extLst>
  </p:cSld>
  <p:clrMapOvr>
    <a:masterClrMapping/>
  </p:clrMapOvr>
</p:sld>
</file>

<file path=ppt/theme/theme1.xml><?xml version="1.0" encoding="utf-8"?>
<a:theme xmlns:a="http://schemas.openxmlformats.org/drawingml/2006/main" name="J-PAL Widescreen">
  <a:themeElements>
    <a:clrScheme name="J-PAL Color Palette">
      <a:dk1>
        <a:srgbClr val="000000"/>
      </a:dk1>
      <a:lt1>
        <a:srgbClr val="FFFFFF"/>
      </a:lt1>
      <a:dk2>
        <a:srgbClr val="919191"/>
      </a:dk2>
      <a:lt2>
        <a:srgbClr val="CACACA"/>
      </a:lt2>
      <a:accent1>
        <a:srgbClr val="E35925"/>
      </a:accent1>
      <a:accent2>
        <a:srgbClr val="2FAA9F"/>
      </a:accent2>
      <a:accent3>
        <a:srgbClr val="F4C300"/>
      </a:accent3>
      <a:accent4>
        <a:srgbClr val="4A9C65"/>
      </a:accent4>
      <a:accent5>
        <a:srgbClr val="2D616E"/>
      </a:accent5>
      <a:accent6>
        <a:srgbClr val="646464"/>
      </a:accent6>
      <a:hlink>
        <a:srgbClr val="2FAA9F"/>
      </a:hlink>
      <a:folHlink>
        <a:srgbClr val="E3591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3526</TotalTime>
  <Words>915</Words>
  <Application>Microsoft Office PowerPoint</Application>
  <PresentationFormat>Widescreen</PresentationFormat>
  <Paragraphs>147</Paragraphs>
  <Slides>35</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Fira Sans Condensed Black</vt:lpstr>
      <vt:lpstr>Times</vt:lpstr>
      <vt:lpstr>Century Gothic</vt:lpstr>
      <vt:lpstr>Source Sans Pro</vt:lpstr>
      <vt:lpstr>Times New Roman</vt:lpstr>
      <vt:lpstr>Montserrat</vt:lpstr>
      <vt:lpstr>Verdana</vt:lpstr>
      <vt:lpstr>Franklin Gothic Book</vt:lpstr>
      <vt:lpstr>Fira Sans Condensed Light</vt:lpstr>
      <vt:lpstr>Arial</vt:lpstr>
      <vt:lpstr>Calibri</vt:lpstr>
      <vt:lpstr>Fira Sans Condensed</vt:lpstr>
      <vt:lpstr>J-PAL Widescreen</vt:lpstr>
      <vt:lpstr>Open science and multiple hypothesis testing</vt:lpstr>
      <vt:lpstr>PowerPoint Presentation</vt:lpstr>
      <vt:lpstr>Plan for today</vt:lpstr>
      <vt:lpstr>PowerPoint Presentation</vt:lpstr>
      <vt:lpstr>The replication crisis</vt:lpstr>
      <vt:lpstr>The replication crisis in psychology</vt:lpstr>
      <vt:lpstr>(99.99% likely) fraud in psychology</vt:lpstr>
      <vt:lpstr>Sticky junk science in education</vt:lpstr>
      <vt:lpstr>The hype hype is real</vt:lpstr>
      <vt:lpstr>The hype hype is real</vt:lpstr>
      <vt:lpstr>p-hacking, publication bias in economics</vt:lpstr>
      <vt:lpstr>Underpowered studies publish big effects</vt:lpstr>
      <vt:lpstr>One way to look at it</vt:lpstr>
      <vt:lpstr>A few explanations (not excuses)</vt:lpstr>
      <vt:lpstr>PowerPoint Presentation</vt:lpstr>
      <vt:lpstr>PowerPoint Presentation</vt:lpstr>
      <vt:lpstr>PowerPoint Presentation</vt:lpstr>
      <vt:lpstr>Review of “statistical significance”</vt:lpstr>
      <vt:lpstr>Jelly beans in education research</vt:lpstr>
      <vt:lpstr>Jelly beans in education research</vt:lpstr>
      <vt:lpstr>Jelly beans in education research</vt:lpstr>
      <vt:lpstr>Solutions</vt:lpstr>
      <vt:lpstr>FDR vs. FWER</vt:lpstr>
      <vt:lpstr>FDR: The Benjamini-Hochberg procedure</vt:lpstr>
      <vt:lpstr>FWER: The Bonferroni method</vt:lpstr>
      <vt:lpstr>What does this mean for your final project?</vt:lpstr>
      <vt:lpstr>PowerPoint Presentation</vt:lpstr>
      <vt:lpstr>p-hacking is less common in RCTs…</vt:lpstr>
      <vt:lpstr>…and less common with pre-analysis plans</vt:lpstr>
      <vt:lpstr>Medicine shows mandatory registration helps</vt:lpstr>
      <vt:lpstr>So, register your study …</vt:lpstr>
      <vt:lpstr>… with a registered report / pre-analysis plan</vt:lpstr>
      <vt:lpstr>Make sure your study is replicable, accessible</vt:lpstr>
      <vt:lpstr>Make use of accessible data, replicate, extend</vt:lpstr>
      <vt:lpstr>Announcements, plan for next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Metadata</dc:title>
  <dc:creator>Elizabeth Bond</dc:creator>
  <cp:lastModifiedBy>Andy de Barros</cp:lastModifiedBy>
  <cp:revision>223</cp:revision>
  <dcterms:created xsi:type="dcterms:W3CDTF">2019-07-29T16:28:26Z</dcterms:created>
  <dcterms:modified xsi:type="dcterms:W3CDTF">2023-11-30T21:40:59Z</dcterms:modified>
</cp:coreProperties>
</file>